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4"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Open Sans" panose="020B0606030504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49C62B-1F9E-434F-9E35-70B045B1C5C0}">
  <a:tblStyle styleId="{4449C62B-1F9E-434F-9E35-70B045B1C5C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 name="Google Shape;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092cf94d8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1092cf94d8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This is Louise Williams, a Journal Editor at a publisher in the United Kingdom. She is responsible for advancing knowledge in the field of infectious diseases - a highly specialized and nuanced area of study. At the same time, Louise must convince authors, reviewers, and readers alike that their </a:t>
            </a:r>
            <a:r>
              <a:rPr lang="en" b="1" i="1">
                <a:solidFill>
                  <a:schemeClr val="dk1"/>
                </a:solidFill>
              </a:rPr>
              <a:t>Science and Technologies* </a:t>
            </a:r>
            <a:r>
              <a:rPr lang="en">
                <a:solidFill>
                  <a:schemeClr val="dk1"/>
                </a:solidFill>
              </a:rPr>
              <a:t>journal is the absolute best to publish in. Only through scrutinous and deliberate effort does she find the best authors and the most qualified reviewers to make contributions to their journal. Louise sometimes has trouble finding the most capable reviewers for their past few articles. As a journal editor she would like to make the process of evaluating reviewers simpler.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1092cf94d8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1092cf94d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Nicholas Spencer, a facility program manager for a national research center. He and his colleagues administer access to infrastructure, including consulting on project or experimental design, data stewardship planning, reviews project proposals, and manages facility or project staff. They also participate in or manage an annual review process or sets annual budget for facilities.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1092cf94d8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1092cf94d8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Shannon Powell, senior senior policy maker for a governmental agency. She is responsible for designing and implementing national or international policy and tracking its impact.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092cf94d8_0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1092cf94d8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This is Trevor Sullivan. He works at a company that provides a discovery insight platform to the scholarly community. In addition to discovery insight platforms, ORCID has a variety of service providers, including: </a:t>
            </a:r>
            <a:r>
              <a:rPr lang="en">
                <a:solidFill>
                  <a:schemeClr val="dk1"/>
                </a:solidFill>
              </a:rPr>
              <a:t>manuscript submission, publishing systems, repositories, CRIS systems, grant management, profile platforms, open infrastructure providers (PID systems), and identity systems. </a:t>
            </a:r>
            <a:r>
              <a:rPr lang="en"/>
              <a:t>The services of these organizations may be tailored towards researchers, or to other stakeholders such as universities or funders.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d1f3a3d116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d1f3a3d11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d1f3a3d116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d1f3a3d11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d1f3a3d11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d1f3a3d1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116b1047f1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116b1047f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12121"/>
                </a:solidFill>
              </a:rPr>
              <a:t>Powerful value stories help our stakeholders truly understand the value of ORCID’s products and services. We hear about</a:t>
            </a:r>
            <a:r>
              <a:rPr lang="en"/>
              <a:t> “value proposition” a lot, is that different from a value story? In short - yes. It’s a mix of both value propositions and benefits statements - it’s more helpful to the ORCID community because we have multiple stakeholder groups, and we offer complex products and services. A simple value proposition won’t really work for us. </a:t>
            </a:r>
            <a:endParaRPr sz="1400">
              <a:solidFill>
                <a:srgbClr val="003449"/>
              </a:solidFill>
              <a:latin typeface="Open Sans"/>
              <a:ea typeface="Open Sans"/>
              <a:cs typeface="Open Sans"/>
              <a:sym typeface="Open Sans"/>
            </a:endParaRPr>
          </a:p>
          <a:p>
            <a:pPr marL="0" lvl="0" indent="0" algn="l" rtl="0">
              <a:lnSpc>
                <a:spcPct val="115000"/>
              </a:lnSpc>
              <a:spcBef>
                <a:spcPts val="0"/>
              </a:spcBef>
              <a:spcAft>
                <a:spcPts val="0"/>
              </a:spcAft>
              <a:buNone/>
            </a:pPr>
            <a:endParaRPr sz="1400">
              <a:solidFill>
                <a:srgbClr val="003449"/>
              </a:solidFill>
              <a:latin typeface="Open Sans"/>
              <a:ea typeface="Open Sans"/>
              <a:cs typeface="Open Sans"/>
              <a:sym typeface="Open Sans"/>
            </a:endParaRPr>
          </a:p>
          <a:p>
            <a:pPr marL="0" lvl="0" indent="0" algn="l" rtl="0">
              <a:spcBef>
                <a:spcPts val="0"/>
              </a:spcBef>
              <a:spcAft>
                <a:spcPts val="0"/>
              </a:spcAft>
              <a:buNone/>
            </a:pPr>
            <a:endParaRPr sz="1300">
              <a:solidFill>
                <a:srgbClr val="111111"/>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116b1047f1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116b1047f1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12121"/>
                </a:solidFill>
              </a:rPr>
              <a:t>ORCID’s Value Stories are the culmination of a lot work conducted across all ORCID teams, starting with the in-depth member and user value research projects, stakeholder mapping workshops where we categorized and described our stakeholder groups, as well as developed empathy mapping to articulate what our users feel, say, think and do, and what they hoped to gain. We’ve tested them in various external environments to get feedback and spent a good deal of time carefully refining each message with internal subject matter experts. In late 2021, we worked with our Board to gain their insight and feedback, which was really helpful since we were able to bring external subject matter expertise from across ORCID’s community to all of our stakeholder value messaging.</a:t>
            </a:r>
            <a:endParaRPr sz="1300">
              <a:solidFill>
                <a:srgbClr val="111111"/>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d1f3a3d116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d1f3a3d11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d1f3a3d116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d1f3a3d11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d1f3a3d116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d1f3a3d11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1092cf94d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1092cf94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92cf94d8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92cf94d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Kaya Loloma, a librarian at New Arizona State University*.  She's responsible for helping researchers locate the correct research and understand their impact. She and her colleagues are also responsible for the affordability/value of journal and other service access, user experience, library systems and the physical library itself. Her roles overlap at times with the research office staff in many institutions and reporting of outcomes/impact to other places in the institution.</a:t>
            </a:r>
            <a:endParaRPr/>
          </a:p>
          <a:p>
            <a:pPr marL="0" lvl="0" indent="0" algn="l" rtl="0">
              <a:spcBef>
                <a:spcPts val="0"/>
              </a:spcBef>
              <a:spcAft>
                <a:spcPts val="0"/>
              </a:spcAft>
              <a:buNone/>
            </a:pPr>
            <a:endParaRPr/>
          </a:p>
          <a:p>
            <a:pPr marL="0" lvl="0" indent="0" algn="l" rtl="0">
              <a:spcBef>
                <a:spcPts val="0"/>
              </a:spcBef>
              <a:spcAft>
                <a:spcPts val="0"/>
              </a:spcAft>
              <a:buNone/>
            </a:pPr>
            <a:r>
              <a:rPr lang="en"/>
              <a:t>*not a real university!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274320" y="274320"/>
            <a:ext cx="8706000" cy="515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3449"/>
              </a:buClr>
              <a:buSzPts val="2400"/>
              <a:buFont typeface="Open Sans"/>
              <a:buNone/>
              <a:defRPr sz="2400" b="1">
                <a:solidFill>
                  <a:srgbClr val="003449"/>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‹Nº›</a:t>
            </a:fld>
            <a:endParaRPr/>
          </a:p>
        </p:txBody>
      </p:sp>
      <p:sp>
        <p:nvSpPr>
          <p:cNvPr id="13" name="Google Shape;13;p2"/>
          <p:cNvSpPr txBox="1">
            <a:spLocks noGrp="1"/>
          </p:cNvSpPr>
          <p:nvPr>
            <p:ph type="title" idx="2"/>
          </p:nvPr>
        </p:nvSpPr>
        <p:spPr>
          <a:xfrm>
            <a:off x="594360" y="4773168"/>
            <a:ext cx="2906400" cy="224700"/>
          </a:xfrm>
          <a:prstGeom prst="rect">
            <a:avLst/>
          </a:prstGeom>
          <a:noFill/>
          <a:ln>
            <a:noFill/>
          </a:ln>
        </p:spPr>
        <p:txBody>
          <a:bodyPr spcFirstLastPara="1" wrap="square" lIns="0" tIns="0" rIns="0" bIns="0" anchor="t" anchorCtr="0">
            <a:spAutoFit/>
          </a:bodyPr>
          <a:lstStyle>
            <a:lvl1pPr lv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1pPr>
            <a:lvl2pPr lvl="1">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2pPr>
            <a:lvl3pPr lvl="2">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3pPr>
            <a:lvl4pPr lvl="3">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4pPr>
            <a:lvl5pPr lvl="4">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5pPr>
            <a:lvl6pPr lvl="5">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6pPr>
            <a:lvl7pPr lvl="6">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7pPr>
            <a:lvl8pPr lvl="7">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8pPr>
            <a:lvl9pPr lvl="8">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TITLE_1">
    <p:spTree>
      <p:nvGrpSpPr>
        <p:cNvPr id="1" name="Shape 14"/>
        <p:cNvGrpSpPr/>
        <p:nvPr/>
      </p:nvGrpSpPr>
      <p:grpSpPr>
        <a:xfrm>
          <a:off x="0" y="0"/>
          <a:ext cx="0" cy="0"/>
          <a:chOff x="0" y="0"/>
          <a:chExt cx="0" cy="0"/>
        </a:xfrm>
      </p:grpSpPr>
      <p:sp>
        <p:nvSpPr>
          <p:cNvPr id="15" name="Google Shape;15;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‹Nº›</a:t>
            </a:fld>
            <a:endParaRPr/>
          </a:p>
        </p:txBody>
      </p:sp>
      <p:sp>
        <p:nvSpPr>
          <p:cNvPr id="16" name="Google Shape;16;p3"/>
          <p:cNvSpPr txBox="1">
            <a:spLocks noGrp="1"/>
          </p:cNvSpPr>
          <p:nvPr>
            <p:ph type="title"/>
          </p:nvPr>
        </p:nvSpPr>
        <p:spPr>
          <a:xfrm>
            <a:off x="594360" y="4773168"/>
            <a:ext cx="2906400" cy="224700"/>
          </a:xfrm>
          <a:prstGeom prst="rect">
            <a:avLst/>
          </a:prstGeom>
          <a:noFill/>
          <a:ln>
            <a:noFill/>
          </a:ln>
        </p:spPr>
        <p:txBody>
          <a:bodyPr spcFirstLastPara="1" wrap="square" lIns="0" tIns="0" rIns="0" bIns="0" anchor="t" anchorCtr="0">
            <a:spAutoFit/>
          </a:bodyPr>
          <a:lstStyle>
            <a:lvl1pPr lvl="0"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1pPr>
            <a:lvl2pPr lvl="1"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2pPr>
            <a:lvl3pPr lvl="2"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3pPr>
            <a:lvl4pPr lvl="3"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4pPr>
            <a:lvl5pPr lvl="4"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5pPr>
            <a:lvl6pPr lvl="5"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6pPr>
            <a:lvl7pPr lvl="6"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7pPr>
            <a:lvl8pPr lvl="7"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8pPr>
            <a:lvl9pPr lvl="8"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ront cover">
  <p:cSld name="CUSTOM">
    <p:bg>
      <p:bgPr>
        <a:solidFill>
          <a:srgbClr val="003449"/>
        </a:solidFill>
        <a:effectLst/>
      </p:bgPr>
    </p:bg>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4117700" y="1132900"/>
            <a:ext cx="908579" cy="908579"/>
          </a:xfrm>
          <a:prstGeom prst="rect">
            <a:avLst/>
          </a:prstGeom>
          <a:noFill/>
          <a:ln>
            <a:noFill/>
          </a:ln>
        </p:spPr>
      </p:pic>
      <p:sp>
        <p:nvSpPr>
          <p:cNvPr id="19" name="Google Shape;19;p4"/>
          <p:cNvSpPr txBox="1">
            <a:spLocks noGrp="1"/>
          </p:cNvSpPr>
          <p:nvPr>
            <p:ph type="title"/>
          </p:nvPr>
        </p:nvSpPr>
        <p:spPr>
          <a:xfrm>
            <a:off x="274325" y="2241050"/>
            <a:ext cx="8442300" cy="6012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FFFFFF"/>
              </a:buClr>
              <a:buSzPts val="3600"/>
              <a:buFont typeface="Open Sans"/>
              <a:buNone/>
              <a:defRPr sz="3600">
                <a:solidFill>
                  <a:srgbClr val="FFFFFF"/>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
          <p:cNvSpPr txBox="1">
            <a:spLocks noGrp="1"/>
          </p:cNvSpPr>
          <p:nvPr>
            <p:ph type="subTitle" idx="1"/>
          </p:nvPr>
        </p:nvSpPr>
        <p:spPr>
          <a:xfrm>
            <a:off x="464950" y="2926080"/>
            <a:ext cx="8154600" cy="238200"/>
          </a:xfrm>
          <a:prstGeom prst="rect">
            <a:avLst/>
          </a:prstGeom>
          <a:noFill/>
          <a:ln>
            <a:noFill/>
          </a:ln>
        </p:spPr>
        <p:txBody>
          <a:bodyPr spcFirstLastPara="1" wrap="square" lIns="0" tIns="0" rIns="0" bIns="0" anchor="t" anchorCtr="0">
            <a:noAutofit/>
          </a:bodyPr>
          <a:lstStyle>
            <a:lvl1pPr lvl="0" algn="ctr">
              <a:spcBef>
                <a:spcPts val="0"/>
              </a:spcBef>
              <a:spcAft>
                <a:spcPts val="0"/>
              </a:spcAft>
              <a:buClr>
                <a:srgbClr val="A6CE39"/>
              </a:buClr>
              <a:buSzPts val="1400"/>
              <a:buFont typeface="Open Sans"/>
              <a:buNone/>
              <a:defRPr i="1">
                <a:solidFill>
                  <a:srgbClr val="A6CE39"/>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A6CE39"/>
                </a:solidFill>
                <a:latin typeface="Open Sans"/>
                <a:ea typeface="Open Sans"/>
                <a:cs typeface="Open Sans"/>
                <a:sym typeface="Open Sans"/>
              </a:defRPr>
            </a:lvl1pPr>
            <a:lvl2pPr lvl="1">
              <a:buNone/>
              <a:defRPr sz="1300">
                <a:solidFill>
                  <a:srgbClr val="A6CE39"/>
                </a:solidFill>
                <a:latin typeface="Open Sans"/>
                <a:ea typeface="Open Sans"/>
                <a:cs typeface="Open Sans"/>
                <a:sym typeface="Open Sans"/>
              </a:defRPr>
            </a:lvl2pPr>
            <a:lvl3pPr lvl="2">
              <a:buNone/>
              <a:defRPr sz="1300">
                <a:solidFill>
                  <a:srgbClr val="A6CE39"/>
                </a:solidFill>
                <a:latin typeface="Open Sans"/>
                <a:ea typeface="Open Sans"/>
                <a:cs typeface="Open Sans"/>
                <a:sym typeface="Open Sans"/>
              </a:defRPr>
            </a:lvl3pPr>
            <a:lvl4pPr lvl="3">
              <a:buNone/>
              <a:defRPr sz="1300">
                <a:solidFill>
                  <a:srgbClr val="A6CE39"/>
                </a:solidFill>
                <a:latin typeface="Open Sans"/>
                <a:ea typeface="Open Sans"/>
                <a:cs typeface="Open Sans"/>
                <a:sym typeface="Open Sans"/>
              </a:defRPr>
            </a:lvl4pPr>
            <a:lvl5pPr lvl="4">
              <a:buNone/>
              <a:defRPr sz="1300">
                <a:solidFill>
                  <a:srgbClr val="A6CE39"/>
                </a:solidFill>
                <a:latin typeface="Open Sans"/>
                <a:ea typeface="Open Sans"/>
                <a:cs typeface="Open Sans"/>
                <a:sym typeface="Open Sans"/>
              </a:defRPr>
            </a:lvl5pPr>
            <a:lvl6pPr lvl="5">
              <a:buNone/>
              <a:defRPr sz="1300">
                <a:solidFill>
                  <a:srgbClr val="A6CE39"/>
                </a:solidFill>
                <a:latin typeface="Open Sans"/>
                <a:ea typeface="Open Sans"/>
                <a:cs typeface="Open Sans"/>
                <a:sym typeface="Open Sans"/>
              </a:defRPr>
            </a:lvl6pPr>
            <a:lvl7pPr lvl="6">
              <a:buNone/>
              <a:defRPr sz="1300">
                <a:solidFill>
                  <a:srgbClr val="A6CE39"/>
                </a:solidFill>
                <a:latin typeface="Open Sans"/>
                <a:ea typeface="Open Sans"/>
                <a:cs typeface="Open Sans"/>
                <a:sym typeface="Open Sans"/>
              </a:defRPr>
            </a:lvl7pPr>
            <a:lvl8pPr lvl="7">
              <a:buNone/>
              <a:defRPr sz="1300">
                <a:solidFill>
                  <a:srgbClr val="A6CE39"/>
                </a:solidFill>
                <a:latin typeface="Open Sans"/>
                <a:ea typeface="Open Sans"/>
                <a:cs typeface="Open Sans"/>
                <a:sym typeface="Open Sans"/>
              </a:defRPr>
            </a:lvl8pPr>
            <a:lvl9pPr lvl="8">
              <a:buNone/>
              <a:defRPr sz="1300">
                <a:solidFill>
                  <a:srgbClr val="A6CE39"/>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pact cover" type="secHead">
  <p:cSld name="SECTION_HEADER">
    <p:bg>
      <p:bgPr>
        <a:solidFill>
          <a:srgbClr val="A6CE39"/>
        </a:solid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244400" y="1376975"/>
            <a:ext cx="8649300" cy="1695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7200"/>
              <a:buFont typeface="Open Sans"/>
              <a:buNone/>
              <a:defRPr sz="7200" b="1">
                <a:solidFill>
                  <a:srgbClr val="FFFFFF"/>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74320" y="274320"/>
            <a:ext cx="8706000" cy="515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003449"/>
              </a:buClr>
              <a:buSzPts val="2400"/>
              <a:buFont typeface="Open Sans"/>
              <a:buNone/>
              <a:defRPr sz="2400" b="1">
                <a:solidFill>
                  <a:srgbClr val="003449"/>
                </a:solidFill>
                <a:latin typeface="Open Sans"/>
                <a:ea typeface="Open Sans"/>
                <a:cs typeface="Open Sans"/>
                <a:sym typeface="Open Sans"/>
              </a:defRPr>
            </a:lvl1pPr>
            <a:lvl2pPr lvl="1" rtl="0">
              <a:spcBef>
                <a:spcPts val="0"/>
              </a:spcBef>
              <a:spcAft>
                <a:spcPts val="0"/>
              </a:spcAft>
              <a:buClr>
                <a:srgbClr val="003449"/>
              </a:buClr>
              <a:buSzPts val="1400"/>
              <a:buNone/>
              <a:defRPr>
                <a:solidFill>
                  <a:srgbClr val="003449"/>
                </a:solidFill>
              </a:defRPr>
            </a:lvl2pPr>
            <a:lvl3pPr lvl="2" rtl="0">
              <a:spcBef>
                <a:spcPts val="0"/>
              </a:spcBef>
              <a:spcAft>
                <a:spcPts val="0"/>
              </a:spcAft>
              <a:buClr>
                <a:srgbClr val="003449"/>
              </a:buClr>
              <a:buSzPts val="1400"/>
              <a:buNone/>
              <a:defRPr>
                <a:solidFill>
                  <a:srgbClr val="003449"/>
                </a:solidFill>
              </a:defRPr>
            </a:lvl3pPr>
            <a:lvl4pPr lvl="3" rtl="0">
              <a:spcBef>
                <a:spcPts val="0"/>
              </a:spcBef>
              <a:spcAft>
                <a:spcPts val="0"/>
              </a:spcAft>
              <a:buClr>
                <a:srgbClr val="003449"/>
              </a:buClr>
              <a:buSzPts val="1400"/>
              <a:buNone/>
              <a:defRPr>
                <a:solidFill>
                  <a:srgbClr val="003449"/>
                </a:solidFill>
              </a:defRPr>
            </a:lvl4pPr>
            <a:lvl5pPr lvl="4" rtl="0">
              <a:spcBef>
                <a:spcPts val="0"/>
              </a:spcBef>
              <a:spcAft>
                <a:spcPts val="0"/>
              </a:spcAft>
              <a:buClr>
                <a:srgbClr val="003449"/>
              </a:buClr>
              <a:buSzPts val="1400"/>
              <a:buNone/>
              <a:defRPr>
                <a:solidFill>
                  <a:srgbClr val="003449"/>
                </a:solidFill>
              </a:defRPr>
            </a:lvl5pPr>
            <a:lvl6pPr lvl="5" rtl="0">
              <a:spcBef>
                <a:spcPts val="0"/>
              </a:spcBef>
              <a:spcAft>
                <a:spcPts val="0"/>
              </a:spcAft>
              <a:buClr>
                <a:srgbClr val="003449"/>
              </a:buClr>
              <a:buSzPts val="1400"/>
              <a:buNone/>
              <a:defRPr>
                <a:solidFill>
                  <a:srgbClr val="003449"/>
                </a:solidFill>
              </a:defRPr>
            </a:lvl6pPr>
            <a:lvl7pPr lvl="6" rtl="0">
              <a:spcBef>
                <a:spcPts val="0"/>
              </a:spcBef>
              <a:spcAft>
                <a:spcPts val="0"/>
              </a:spcAft>
              <a:buClr>
                <a:srgbClr val="003449"/>
              </a:buClr>
              <a:buSzPts val="1400"/>
              <a:buNone/>
              <a:defRPr>
                <a:solidFill>
                  <a:srgbClr val="003449"/>
                </a:solidFill>
              </a:defRPr>
            </a:lvl7pPr>
            <a:lvl8pPr lvl="7" rtl="0">
              <a:spcBef>
                <a:spcPts val="0"/>
              </a:spcBef>
              <a:spcAft>
                <a:spcPts val="0"/>
              </a:spcAft>
              <a:buClr>
                <a:srgbClr val="003449"/>
              </a:buClr>
              <a:buSzPts val="1400"/>
              <a:buNone/>
              <a:defRPr>
                <a:solidFill>
                  <a:srgbClr val="003449"/>
                </a:solidFill>
              </a:defRPr>
            </a:lvl8pPr>
            <a:lvl9pPr lvl="8" rtl="0">
              <a:spcBef>
                <a:spcPts val="0"/>
              </a:spcBef>
              <a:spcAft>
                <a:spcPts val="0"/>
              </a:spcAft>
              <a:buClr>
                <a:srgbClr val="003449"/>
              </a:buClr>
              <a:buSzPts val="1400"/>
              <a:buNone/>
              <a:defRPr>
                <a:solidFill>
                  <a:srgbClr val="003449"/>
                </a:solidFill>
              </a:defRPr>
            </a:lvl9pPr>
          </a:lstStyle>
          <a:p>
            <a:endParaRPr/>
          </a:p>
        </p:txBody>
      </p:sp>
      <p:sp>
        <p:nvSpPr>
          <p:cNvPr id="27" name="Google Shape;27;p6"/>
          <p:cNvSpPr txBox="1">
            <a:spLocks noGrp="1"/>
          </p:cNvSpPr>
          <p:nvPr>
            <p:ph type="body" idx="1"/>
          </p:nvPr>
        </p:nvSpPr>
        <p:spPr>
          <a:xfrm>
            <a:off x="274320" y="1005840"/>
            <a:ext cx="8401800" cy="34155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marL="914400" lvl="1"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marL="1371600" lvl="2"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marL="1828800" lvl="3"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marL="2286000" lvl="4"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marL="2743200" lvl="5"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marL="3200400" lvl="6"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marL="3657600" lvl="7"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marL="4114800" lvl="8" indent="-317500" rtl="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a:endParaRPr/>
          </a:p>
        </p:txBody>
      </p:sp>
      <p:sp>
        <p:nvSpPr>
          <p:cNvPr id="28" name="Google Shape;28;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29"/>
        <p:cNvGrpSpPr/>
        <p:nvPr/>
      </p:nvGrpSpPr>
      <p:grpSpPr>
        <a:xfrm>
          <a:off x="0" y="0"/>
          <a:ext cx="0" cy="0"/>
          <a:chOff x="0" y="0"/>
          <a:chExt cx="0" cy="0"/>
        </a:xfrm>
      </p:grpSpPr>
      <p:sp>
        <p:nvSpPr>
          <p:cNvPr id="30" name="Google Shape;30;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
        <p:nvSpPr>
          <p:cNvPr id="7" name="Google Shape;7;p1"/>
          <p:cNvSpPr/>
          <p:nvPr/>
        </p:nvSpPr>
        <p:spPr>
          <a:xfrm>
            <a:off x="0" y="4576225"/>
            <a:ext cx="9144000" cy="567600"/>
          </a:xfrm>
          <a:prstGeom prst="rect">
            <a:avLst/>
          </a:prstGeom>
          <a:solidFill>
            <a:srgbClr val="7FA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8;p1"/>
          <p:cNvPicPr preferRelativeResize="0"/>
          <p:nvPr/>
        </p:nvPicPr>
        <p:blipFill>
          <a:blip r:embed="rId8">
            <a:alphaModFix/>
          </a:blip>
          <a:stretch>
            <a:fillRect/>
          </a:stretch>
        </p:blipFill>
        <p:spPr>
          <a:xfrm>
            <a:off x="274320" y="4727448"/>
            <a:ext cx="274320" cy="274320"/>
          </a:xfrm>
          <a:prstGeom prst="rect">
            <a:avLst/>
          </a:prstGeom>
          <a:noFill/>
          <a:ln>
            <a:noFill/>
          </a:ln>
        </p:spPr>
      </p:pic>
      <p:sp>
        <p:nvSpPr>
          <p:cNvPr id="9" name="Google Shape;9;p1"/>
          <p:cNvSpPr txBox="1">
            <a:spLocks noGrp="1"/>
          </p:cNvSpPr>
          <p:nvPr>
            <p:ph type="sldNum" idx="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449"/>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274325" y="2241050"/>
            <a:ext cx="8442300" cy="601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ORCID Value Stories</a:t>
            </a:r>
            <a:endParaRPr/>
          </a:p>
        </p:txBody>
      </p:sp>
      <p:sp>
        <p:nvSpPr>
          <p:cNvPr id="36" name="Google Shape;36;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569200" y="4572175"/>
            <a:ext cx="8416800" cy="42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Publishers, Associations, and Conferences</a:t>
            </a:r>
            <a:endParaRPr>
              <a:solidFill>
                <a:schemeClr val="lt1"/>
              </a:solidFill>
            </a:endParaRPr>
          </a:p>
        </p:txBody>
      </p:sp>
      <p:sp>
        <p:nvSpPr>
          <p:cNvPr id="116" name="Google Shape;116;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graphicFrame>
        <p:nvGraphicFramePr>
          <p:cNvPr id="117" name="Google Shape;117;p17"/>
          <p:cNvGraphicFramePr/>
          <p:nvPr/>
        </p:nvGraphicFramePr>
        <p:xfrm>
          <a:off x="5238775" y="312588"/>
          <a:ext cx="3000000" cy="3000000"/>
        </p:xfrm>
        <a:graphic>
          <a:graphicData uri="http://schemas.openxmlformats.org/drawingml/2006/table">
            <a:tbl>
              <a:tblPr>
                <a:noFill/>
                <a:tableStyleId>{4449C62B-1F9E-434F-9E35-70B045B1C5C0}</a:tableStyleId>
              </a:tblPr>
              <a:tblGrid>
                <a:gridCol w="856925">
                  <a:extLst>
                    <a:ext uri="{9D8B030D-6E8A-4147-A177-3AD203B41FA5}">
                      <a16:colId xmlns:a16="http://schemas.microsoft.com/office/drawing/2014/main" val="20000"/>
                    </a:ext>
                  </a:extLst>
                </a:gridCol>
                <a:gridCol w="2840500">
                  <a:extLst>
                    <a:ext uri="{9D8B030D-6E8A-4147-A177-3AD203B41FA5}">
                      <a16:colId xmlns:a16="http://schemas.microsoft.com/office/drawing/2014/main" val="20001"/>
                    </a:ext>
                  </a:extLst>
                </a:gridCol>
              </a:tblGrid>
              <a:tr h="5677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00" b="1">
                          <a:solidFill>
                            <a:schemeClr val="accent1"/>
                          </a:solidFill>
                          <a:latin typeface="Open Sans"/>
                          <a:ea typeface="Open Sans"/>
                          <a:cs typeface="Open Sans"/>
                          <a:sym typeface="Open Sans"/>
                        </a:rPr>
                        <a:t>Understand your researchers.</a:t>
                      </a:r>
                      <a:r>
                        <a:rPr lang="en" sz="700" b="1">
                          <a:latin typeface="Open Sans"/>
                          <a:ea typeface="Open Sans"/>
                          <a:cs typeface="Open Sans"/>
                          <a:sym typeface="Open Sans"/>
                        </a:rPr>
                        <a:t> </a:t>
                      </a:r>
                      <a:r>
                        <a:rPr lang="en" sz="700">
                          <a:latin typeface="Open Sans"/>
                          <a:ea typeface="Open Sans"/>
                          <a:cs typeface="Open Sans"/>
                          <a:sym typeface="Open Sans"/>
                        </a:rPr>
                        <a:t>Collect authenticated iDs for your authors and reviewers to better understand their academic records. ORCID can also help with OA policy compliance and transformative agreement management by acting as an open, trusted source of affiliation data.</a:t>
                      </a:r>
                      <a:endParaRPr sz="700" b="1">
                        <a:solidFill>
                          <a:schemeClr val="accent1"/>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0"/>
                  </a:ext>
                </a:extLst>
              </a:tr>
              <a:tr h="591050">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00" b="1">
                          <a:solidFill>
                            <a:schemeClr val="accent6"/>
                          </a:solidFill>
                          <a:latin typeface="Open Sans"/>
                          <a:ea typeface="Open Sans"/>
                          <a:cs typeface="Open Sans"/>
                          <a:sym typeface="Open Sans"/>
                        </a:rPr>
                        <a:t>Better reviewer selection. </a:t>
                      </a:r>
                      <a:r>
                        <a:rPr lang="en" sz="700">
                          <a:latin typeface="Open Sans"/>
                          <a:ea typeface="Open Sans"/>
                          <a:cs typeface="Open Sans"/>
                          <a:sym typeface="Open Sans"/>
                        </a:rPr>
                        <a:t>More complete profile data makes reviewer selection process easier and helps to discover possible conflicts of interest. When recruiting new reviewers, editors can assign reviews based on previous contributions and activities.</a:t>
                      </a:r>
                      <a:endParaRPr sz="700" b="1">
                        <a:solidFill>
                          <a:schemeClr val="accent6"/>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1"/>
                  </a:ext>
                </a:extLst>
              </a:tr>
              <a:tr h="54802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50" b="1">
                          <a:solidFill>
                            <a:schemeClr val="accent5"/>
                          </a:solidFill>
                          <a:latin typeface="Open Sans"/>
                          <a:ea typeface="Open Sans"/>
                          <a:cs typeface="Open Sans"/>
                          <a:sym typeface="Open Sans"/>
                        </a:rPr>
                        <a:t>Peer review recognition.</a:t>
                      </a:r>
                      <a:r>
                        <a:rPr lang="en" sz="750" b="1">
                          <a:latin typeface="Open Sans"/>
                          <a:ea typeface="Open Sans"/>
                          <a:cs typeface="Open Sans"/>
                          <a:sym typeface="Open Sans"/>
                        </a:rPr>
                        <a:t> </a:t>
                      </a:r>
                      <a:r>
                        <a:rPr lang="en" sz="750">
                          <a:latin typeface="Open Sans"/>
                          <a:ea typeface="Open Sans"/>
                          <a:cs typeface="Open Sans"/>
                          <a:sym typeface="Open Sans"/>
                        </a:rPr>
                        <a:t>Acknowledge reviewers’ expertise and provide recognition for all their contributions—reviews, editorial board membership, etc.</a:t>
                      </a:r>
                      <a:endParaRPr sz="750" b="1">
                        <a:solidFill>
                          <a:schemeClr val="accent5"/>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2"/>
                  </a:ext>
                </a:extLst>
              </a:tr>
              <a:tr h="537100">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50" b="1">
                          <a:solidFill>
                            <a:schemeClr val="accent4"/>
                          </a:solidFill>
                          <a:latin typeface="Open Sans"/>
                          <a:ea typeface="Open Sans"/>
                          <a:cs typeface="Open Sans"/>
                          <a:sym typeface="Open Sans"/>
                        </a:rPr>
                        <a:t>Enhanced discoverability for your authors. </a:t>
                      </a:r>
                      <a:r>
                        <a:rPr lang="en" sz="750">
                          <a:latin typeface="Open Sans"/>
                          <a:ea typeface="Open Sans"/>
                          <a:cs typeface="Open Sans"/>
                          <a:sym typeface="Open Sans"/>
                        </a:rPr>
                        <a:t>Writing publication data to your authors' ORCID records increases discoverability and helps them claim credit for their work.</a:t>
                      </a:r>
                      <a:endParaRPr sz="750" b="1">
                        <a:solidFill>
                          <a:schemeClr val="accent4"/>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3"/>
                  </a:ext>
                </a:extLst>
              </a:tr>
              <a:tr h="6763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00" b="1">
                          <a:solidFill>
                            <a:schemeClr val="accent3"/>
                          </a:solidFill>
                          <a:latin typeface="Open Sans"/>
                          <a:ea typeface="Open Sans"/>
                          <a:cs typeface="Open Sans"/>
                          <a:sym typeface="Open Sans"/>
                        </a:rPr>
                        <a:t>A more consistent experience</a:t>
                      </a:r>
                      <a:r>
                        <a:rPr lang="en" sz="700">
                          <a:solidFill>
                            <a:schemeClr val="accent3"/>
                          </a:solidFill>
                          <a:latin typeface="Open Sans"/>
                          <a:ea typeface="Open Sans"/>
                          <a:cs typeface="Open Sans"/>
                          <a:sym typeface="Open Sans"/>
                        </a:rPr>
                        <a:t>.</a:t>
                      </a:r>
                      <a:r>
                        <a:rPr lang="en" sz="700">
                          <a:latin typeface="Open Sans"/>
                          <a:ea typeface="Open Sans"/>
                          <a:cs typeface="Open Sans"/>
                          <a:sym typeface="Open Sans"/>
                        </a:rPr>
                        <a:t> Having your users sign in with ORCID reduces the frustration and burden of managing multiple credentials. Linking authors between different systems saves time during submission, review, and reporting.</a:t>
                      </a:r>
                      <a:endParaRPr sz="700" b="1">
                        <a:solidFill>
                          <a:schemeClr val="accent3"/>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4"/>
                  </a:ext>
                </a:extLst>
              </a:tr>
              <a:tr h="6763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00" b="1">
                          <a:solidFill>
                            <a:srgbClr val="085C77"/>
                          </a:solidFill>
                          <a:latin typeface="Open Sans"/>
                          <a:ea typeface="Open Sans"/>
                          <a:cs typeface="Open Sans"/>
                          <a:sym typeface="Open Sans"/>
                        </a:rPr>
                        <a:t>Interconnected infrastructure. </a:t>
                      </a:r>
                      <a:r>
                        <a:rPr lang="en" sz="700">
                          <a:latin typeface="Open Sans"/>
                          <a:ea typeface="Open Sans"/>
                          <a:cs typeface="Open Sans"/>
                          <a:sym typeface="Open Sans"/>
                        </a:rPr>
                        <a:t>The ORCID registry is an open, interconnected hub of profile data. By integrating with ORCID, you can contribute publication data and extend the reach of your systems. Consuming interoperable data from ORCID helps reduce your dependence on costly proprietary systems.</a:t>
                      </a:r>
                      <a:endParaRPr sz="700" b="1">
                        <a:solidFill>
                          <a:srgbClr val="2E7F9F"/>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18" name="Google Shape;118;p17"/>
          <p:cNvPicPr preferRelativeResize="0"/>
          <p:nvPr/>
        </p:nvPicPr>
        <p:blipFill>
          <a:blip r:embed="rId3">
            <a:alphaModFix/>
          </a:blip>
          <a:stretch>
            <a:fillRect/>
          </a:stretch>
        </p:blipFill>
        <p:spPr>
          <a:xfrm>
            <a:off x="5389963" y="458847"/>
            <a:ext cx="545592" cy="476845"/>
          </a:xfrm>
          <a:prstGeom prst="rect">
            <a:avLst/>
          </a:prstGeom>
          <a:noFill/>
          <a:ln>
            <a:noFill/>
          </a:ln>
        </p:spPr>
      </p:pic>
      <p:pic>
        <p:nvPicPr>
          <p:cNvPr id="119" name="Google Shape;119;p17"/>
          <p:cNvPicPr preferRelativeResize="0"/>
          <p:nvPr/>
        </p:nvPicPr>
        <p:blipFill>
          <a:blip r:embed="rId4">
            <a:alphaModFix/>
          </a:blip>
          <a:stretch>
            <a:fillRect/>
          </a:stretch>
        </p:blipFill>
        <p:spPr>
          <a:xfrm>
            <a:off x="5389963" y="1164594"/>
            <a:ext cx="569976" cy="511013"/>
          </a:xfrm>
          <a:prstGeom prst="rect">
            <a:avLst/>
          </a:prstGeom>
          <a:noFill/>
          <a:ln>
            <a:noFill/>
          </a:ln>
        </p:spPr>
      </p:pic>
      <p:pic>
        <p:nvPicPr>
          <p:cNvPr id="120" name="Google Shape;120;p17"/>
          <p:cNvPicPr preferRelativeResize="0"/>
          <p:nvPr/>
        </p:nvPicPr>
        <p:blipFill>
          <a:blip r:embed="rId5">
            <a:alphaModFix/>
          </a:blip>
          <a:stretch>
            <a:fillRect/>
          </a:stretch>
        </p:blipFill>
        <p:spPr>
          <a:xfrm>
            <a:off x="5389963" y="2353070"/>
            <a:ext cx="545592" cy="476845"/>
          </a:xfrm>
          <a:prstGeom prst="rect">
            <a:avLst/>
          </a:prstGeom>
          <a:noFill/>
          <a:ln>
            <a:noFill/>
          </a:ln>
        </p:spPr>
      </p:pic>
      <p:pic>
        <p:nvPicPr>
          <p:cNvPr id="121" name="Google Shape;121;p17"/>
          <p:cNvPicPr preferRelativeResize="0"/>
          <p:nvPr/>
        </p:nvPicPr>
        <p:blipFill>
          <a:blip r:embed="rId6">
            <a:alphaModFix/>
          </a:blip>
          <a:stretch>
            <a:fillRect/>
          </a:stretch>
        </p:blipFill>
        <p:spPr>
          <a:xfrm>
            <a:off x="5389963" y="2955701"/>
            <a:ext cx="545592" cy="476845"/>
          </a:xfrm>
          <a:prstGeom prst="rect">
            <a:avLst/>
          </a:prstGeom>
          <a:noFill/>
          <a:ln>
            <a:noFill/>
          </a:ln>
        </p:spPr>
      </p:pic>
      <p:pic>
        <p:nvPicPr>
          <p:cNvPr id="122" name="Google Shape;122;p17"/>
          <p:cNvPicPr preferRelativeResize="0"/>
          <p:nvPr/>
        </p:nvPicPr>
        <p:blipFill>
          <a:blip r:embed="rId7">
            <a:alphaModFix/>
          </a:blip>
          <a:stretch>
            <a:fillRect/>
          </a:stretch>
        </p:blipFill>
        <p:spPr>
          <a:xfrm>
            <a:off x="5389963" y="3708242"/>
            <a:ext cx="545592" cy="476845"/>
          </a:xfrm>
          <a:prstGeom prst="rect">
            <a:avLst/>
          </a:prstGeom>
          <a:noFill/>
          <a:ln>
            <a:noFill/>
          </a:ln>
        </p:spPr>
      </p:pic>
      <p:sp>
        <p:nvSpPr>
          <p:cNvPr id="123" name="Google Shape;123;p17"/>
          <p:cNvSpPr txBox="1"/>
          <p:nvPr/>
        </p:nvSpPr>
        <p:spPr>
          <a:xfrm>
            <a:off x="251188" y="281150"/>
            <a:ext cx="4736400" cy="946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 sz="1500" b="1">
                <a:solidFill>
                  <a:srgbClr val="085C77"/>
                </a:solidFill>
                <a:latin typeface="Open Sans"/>
                <a:ea typeface="Open Sans"/>
                <a:cs typeface="Open Sans"/>
                <a:sym typeface="Open Sans"/>
              </a:rPr>
              <a:t>Improve the integrity of submission, review, and discovery processes with reliable author and reviewer information.</a:t>
            </a:r>
            <a:endParaRPr sz="1500" b="1">
              <a:solidFill>
                <a:srgbClr val="085C77"/>
              </a:solidFill>
              <a:latin typeface="Open Sans"/>
              <a:ea typeface="Open Sans"/>
              <a:cs typeface="Open Sans"/>
              <a:sym typeface="Open Sans"/>
            </a:endParaRPr>
          </a:p>
        </p:txBody>
      </p:sp>
      <p:pic>
        <p:nvPicPr>
          <p:cNvPr id="124" name="Google Shape;124;p17"/>
          <p:cNvPicPr preferRelativeResize="0"/>
          <p:nvPr/>
        </p:nvPicPr>
        <p:blipFill rotWithShape="1">
          <a:blip r:embed="rId8">
            <a:alphaModFix/>
          </a:blip>
          <a:srcRect l="4003"/>
          <a:stretch/>
        </p:blipFill>
        <p:spPr>
          <a:xfrm>
            <a:off x="280868" y="1453975"/>
            <a:ext cx="4736400" cy="2891874"/>
          </a:xfrm>
          <a:prstGeom prst="rect">
            <a:avLst/>
          </a:prstGeom>
          <a:noFill/>
          <a:ln w="9525" cap="flat" cmpd="sng">
            <a:solidFill>
              <a:schemeClr val="accent3"/>
            </a:solidFill>
            <a:prstDash val="solid"/>
            <a:round/>
            <a:headEnd type="none" w="sm" len="sm"/>
            <a:tailEnd type="none" w="sm" len="sm"/>
          </a:ln>
        </p:spPr>
      </p:pic>
      <p:pic>
        <p:nvPicPr>
          <p:cNvPr id="125" name="Google Shape;125;p17"/>
          <p:cNvPicPr preferRelativeResize="0"/>
          <p:nvPr/>
        </p:nvPicPr>
        <p:blipFill>
          <a:blip r:embed="rId9">
            <a:alphaModFix/>
          </a:blip>
          <a:stretch>
            <a:fillRect/>
          </a:stretch>
        </p:blipFill>
        <p:spPr>
          <a:xfrm>
            <a:off x="5389963" y="1799003"/>
            <a:ext cx="545592" cy="4768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a:spLocks noGrp="1"/>
          </p:cNvSpPr>
          <p:nvPr>
            <p:ph type="title"/>
          </p:nvPr>
        </p:nvSpPr>
        <p:spPr>
          <a:xfrm>
            <a:off x="569200" y="4572175"/>
            <a:ext cx="8023500" cy="42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Funders and Facilities</a:t>
            </a:r>
            <a:endParaRPr>
              <a:solidFill>
                <a:schemeClr val="lt1"/>
              </a:solidFill>
            </a:endParaRPr>
          </a:p>
        </p:txBody>
      </p:sp>
      <p:sp>
        <p:nvSpPr>
          <p:cNvPr id="131" name="Google Shape;131;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graphicFrame>
        <p:nvGraphicFramePr>
          <p:cNvPr id="132" name="Google Shape;132;p18"/>
          <p:cNvGraphicFramePr/>
          <p:nvPr/>
        </p:nvGraphicFramePr>
        <p:xfrm>
          <a:off x="4990584" y="183188"/>
          <a:ext cx="3000000" cy="3000000"/>
        </p:xfrm>
        <a:graphic>
          <a:graphicData uri="http://schemas.openxmlformats.org/drawingml/2006/table">
            <a:tbl>
              <a:tblPr>
                <a:noFill/>
                <a:tableStyleId>{4449C62B-1F9E-434F-9E35-70B045B1C5C0}</a:tableStyleId>
              </a:tblPr>
              <a:tblGrid>
                <a:gridCol w="766750">
                  <a:extLst>
                    <a:ext uri="{9D8B030D-6E8A-4147-A177-3AD203B41FA5}">
                      <a16:colId xmlns:a16="http://schemas.microsoft.com/office/drawing/2014/main" val="20000"/>
                    </a:ext>
                  </a:extLst>
                </a:gridCol>
                <a:gridCol w="3183150">
                  <a:extLst>
                    <a:ext uri="{9D8B030D-6E8A-4147-A177-3AD203B41FA5}">
                      <a16:colId xmlns:a16="http://schemas.microsoft.com/office/drawing/2014/main" val="20001"/>
                    </a:ext>
                  </a:extLst>
                </a:gridCol>
              </a:tblGrid>
              <a:tr h="574800">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50" b="1">
                          <a:solidFill>
                            <a:schemeClr val="accent1"/>
                          </a:solidFill>
                          <a:latin typeface="Open Sans"/>
                          <a:ea typeface="Open Sans"/>
                          <a:cs typeface="Open Sans"/>
                          <a:sym typeface="Open Sans"/>
                        </a:rPr>
                        <a:t>Trustworthy award attribution. </a:t>
                      </a:r>
                      <a:r>
                        <a:rPr lang="en" sz="750">
                          <a:latin typeface="Open Sans"/>
                          <a:ea typeface="Open Sans"/>
                          <a:cs typeface="Open Sans"/>
                          <a:sym typeface="Open Sans"/>
                        </a:rPr>
                        <a:t>Ensure the right applicant is awarded, and enable better transparency throughout the funding process. Preserve the integrity of downstream analysis.</a:t>
                      </a:r>
                      <a:endParaRPr sz="750" b="1">
                        <a:solidFill>
                          <a:schemeClr val="accent1"/>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0"/>
                  </a:ext>
                </a:extLst>
              </a:tr>
              <a:tr h="787400">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50" b="1">
                          <a:solidFill>
                            <a:schemeClr val="accent6"/>
                          </a:solidFill>
                          <a:latin typeface="Open Sans"/>
                          <a:ea typeface="Open Sans"/>
                          <a:cs typeface="Open Sans"/>
                          <a:sym typeface="Open Sans"/>
                        </a:rPr>
                        <a:t>Enhanced ease of reviewer selection.</a:t>
                      </a:r>
                      <a:r>
                        <a:rPr lang="en" sz="750" b="1">
                          <a:latin typeface="Open Sans"/>
                          <a:ea typeface="Open Sans"/>
                          <a:cs typeface="Open Sans"/>
                          <a:sym typeface="Open Sans"/>
                        </a:rPr>
                        <a:t> </a:t>
                      </a:r>
                      <a:r>
                        <a:rPr lang="en" sz="750">
                          <a:latin typeface="Open Sans"/>
                          <a:ea typeface="Open Sans"/>
                          <a:cs typeface="Open Sans"/>
                          <a:sym typeface="Open Sans"/>
                        </a:rPr>
                        <a:t>More complete applicant data makes reviewer selection process easier and helps to discover possible conflicts of interest. When recruiting new reviewers, program managers can assign reviews based on previous contributions and activities, even across other funders.</a:t>
                      </a:r>
                      <a:endParaRPr sz="750" b="1">
                        <a:solidFill>
                          <a:schemeClr val="accent6"/>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1"/>
                  </a:ext>
                </a:extLst>
              </a:tr>
              <a:tr h="5736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50" b="1">
                          <a:solidFill>
                            <a:schemeClr val="accent5"/>
                          </a:solidFill>
                          <a:latin typeface="Open Sans"/>
                          <a:ea typeface="Open Sans"/>
                          <a:cs typeface="Open Sans"/>
                          <a:sym typeface="Open Sans"/>
                        </a:rPr>
                        <a:t>Increased research ROI. </a:t>
                      </a:r>
                      <a:r>
                        <a:rPr lang="en" sz="750">
                          <a:latin typeface="Open Sans"/>
                          <a:ea typeface="Open Sans"/>
                          <a:cs typeface="Open Sans"/>
                          <a:sym typeface="Open Sans"/>
                        </a:rPr>
                        <a:t>Writing rich data to ORCID records can potentially allow better tracking of research outcomes supported by your funding, ultimately leading to better resource allocation decisions.</a:t>
                      </a:r>
                      <a:endParaRPr sz="750" b="1">
                        <a:solidFill>
                          <a:schemeClr val="accent5"/>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2"/>
                  </a:ext>
                </a:extLst>
              </a:tr>
              <a:tr h="669000">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00" b="1">
                          <a:solidFill>
                            <a:schemeClr val="accent4"/>
                          </a:solidFill>
                          <a:latin typeface="Open Sans"/>
                          <a:ea typeface="Open Sans"/>
                          <a:cs typeface="Open Sans"/>
                          <a:sym typeface="Open Sans"/>
                        </a:rPr>
                        <a:t>Accurate attribution and enhanced discoverability.</a:t>
                      </a:r>
                      <a:r>
                        <a:rPr lang="en" sz="700" b="1">
                          <a:latin typeface="Open Sans"/>
                          <a:ea typeface="Open Sans"/>
                          <a:cs typeface="Open Sans"/>
                          <a:sym typeface="Open Sans"/>
                        </a:rPr>
                        <a:t> </a:t>
                      </a:r>
                      <a:r>
                        <a:rPr lang="en" sz="700">
                          <a:latin typeface="Open Sans"/>
                          <a:ea typeface="Open Sans"/>
                          <a:cs typeface="Open Sans"/>
                          <a:sym typeface="Open Sans"/>
                        </a:rPr>
                        <a:t>Standardized identifiers and open data can help increase discoverability, recognition, and accuracy of attribution of the research you fund or facilitate, even beyond the period of performance.</a:t>
                      </a:r>
                      <a:endParaRPr sz="700" b="1">
                        <a:solidFill>
                          <a:schemeClr val="accent4"/>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3"/>
                  </a:ext>
                </a:extLst>
              </a:tr>
              <a:tr h="783100">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00" b="1">
                          <a:solidFill>
                            <a:schemeClr val="accent3"/>
                          </a:solidFill>
                          <a:latin typeface="Open Sans"/>
                          <a:ea typeface="Open Sans"/>
                          <a:cs typeface="Open Sans"/>
                          <a:sym typeface="Open Sans"/>
                        </a:rPr>
                        <a:t>Reduced administrative burden for both your staff and researchers.</a:t>
                      </a:r>
                      <a:r>
                        <a:rPr lang="en" sz="700" b="1">
                          <a:latin typeface="Open Sans"/>
                          <a:ea typeface="Open Sans"/>
                          <a:cs typeface="Open Sans"/>
                          <a:sym typeface="Open Sans"/>
                        </a:rPr>
                        <a:t> </a:t>
                      </a:r>
                      <a:r>
                        <a:rPr lang="en" sz="700">
                          <a:latin typeface="Open Sans"/>
                          <a:ea typeface="Open Sans"/>
                          <a:cs typeface="Open Sans"/>
                          <a:sym typeface="Open Sans"/>
                        </a:rPr>
                        <a:t>Re-use of standardized data improves quality and accuracy and can save time, money and effort. Having users sign in with ORCID reduces their frustration and burden of managing multiple credentials and saves time during submission, review, and reporting.</a:t>
                      </a:r>
                      <a:endParaRPr sz="700" b="1">
                        <a:solidFill>
                          <a:schemeClr val="accent3"/>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4"/>
                  </a:ext>
                </a:extLst>
              </a:tr>
              <a:tr h="6689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00" b="1">
                          <a:solidFill>
                            <a:srgbClr val="085C77"/>
                          </a:solidFill>
                          <a:latin typeface="Open Sans"/>
                          <a:ea typeface="Open Sans"/>
                          <a:cs typeface="Open Sans"/>
                          <a:sym typeface="Open Sans"/>
                        </a:rPr>
                        <a:t>Interconnected infrastructure.</a:t>
                      </a:r>
                      <a:r>
                        <a:rPr lang="en" sz="700" b="1">
                          <a:latin typeface="Open Sans"/>
                          <a:ea typeface="Open Sans"/>
                          <a:cs typeface="Open Sans"/>
                          <a:sym typeface="Open Sans"/>
                        </a:rPr>
                        <a:t> </a:t>
                      </a:r>
                      <a:r>
                        <a:rPr lang="en" sz="700">
                          <a:latin typeface="Open Sans"/>
                          <a:ea typeface="Open Sans"/>
                          <a:cs typeface="Open Sans"/>
                          <a:sym typeface="Open Sans"/>
                        </a:rPr>
                        <a:t>Help accelerate knowledge discovery and increase the integrity, transparency and reproducibility of research by encouraging FAIR Data Principles and Open Science practices through persistent identifiers and standardized, openly-accessible data.</a:t>
                      </a:r>
                      <a:endParaRPr sz="700" b="1">
                        <a:solidFill>
                          <a:srgbClr val="2E7F9F"/>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33" name="Google Shape;133;p18"/>
          <p:cNvPicPr preferRelativeResize="0"/>
          <p:nvPr/>
        </p:nvPicPr>
        <p:blipFill>
          <a:blip r:embed="rId3">
            <a:alphaModFix/>
          </a:blip>
          <a:stretch>
            <a:fillRect/>
          </a:stretch>
        </p:blipFill>
        <p:spPr>
          <a:xfrm>
            <a:off x="5116433" y="235335"/>
            <a:ext cx="545592" cy="476845"/>
          </a:xfrm>
          <a:prstGeom prst="rect">
            <a:avLst/>
          </a:prstGeom>
          <a:noFill/>
          <a:ln>
            <a:noFill/>
          </a:ln>
        </p:spPr>
      </p:pic>
      <p:pic>
        <p:nvPicPr>
          <p:cNvPr id="134" name="Google Shape;134;p18"/>
          <p:cNvPicPr preferRelativeResize="0"/>
          <p:nvPr/>
        </p:nvPicPr>
        <p:blipFill>
          <a:blip r:embed="rId4">
            <a:alphaModFix/>
          </a:blip>
          <a:stretch>
            <a:fillRect/>
          </a:stretch>
        </p:blipFill>
        <p:spPr>
          <a:xfrm>
            <a:off x="5104247" y="864466"/>
            <a:ext cx="569976" cy="511013"/>
          </a:xfrm>
          <a:prstGeom prst="rect">
            <a:avLst/>
          </a:prstGeom>
          <a:noFill/>
          <a:ln>
            <a:noFill/>
          </a:ln>
        </p:spPr>
      </p:pic>
      <p:pic>
        <p:nvPicPr>
          <p:cNvPr id="135" name="Google Shape;135;p18"/>
          <p:cNvPicPr preferRelativeResize="0"/>
          <p:nvPr/>
        </p:nvPicPr>
        <p:blipFill>
          <a:blip r:embed="rId5">
            <a:alphaModFix/>
          </a:blip>
          <a:stretch>
            <a:fillRect/>
          </a:stretch>
        </p:blipFill>
        <p:spPr>
          <a:xfrm>
            <a:off x="5116434" y="2333805"/>
            <a:ext cx="545592" cy="476845"/>
          </a:xfrm>
          <a:prstGeom prst="rect">
            <a:avLst/>
          </a:prstGeom>
          <a:noFill/>
          <a:ln>
            <a:noFill/>
          </a:ln>
        </p:spPr>
      </p:pic>
      <p:pic>
        <p:nvPicPr>
          <p:cNvPr id="136" name="Google Shape;136;p18"/>
          <p:cNvPicPr preferRelativeResize="0"/>
          <p:nvPr/>
        </p:nvPicPr>
        <p:blipFill>
          <a:blip r:embed="rId6">
            <a:alphaModFix/>
          </a:blip>
          <a:stretch>
            <a:fillRect/>
          </a:stretch>
        </p:blipFill>
        <p:spPr>
          <a:xfrm>
            <a:off x="5116447" y="3042816"/>
            <a:ext cx="545592" cy="476845"/>
          </a:xfrm>
          <a:prstGeom prst="rect">
            <a:avLst/>
          </a:prstGeom>
          <a:noFill/>
          <a:ln>
            <a:noFill/>
          </a:ln>
        </p:spPr>
      </p:pic>
      <p:pic>
        <p:nvPicPr>
          <p:cNvPr id="137" name="Google Shape;137;p18"/>
          <p:cNvPicPr preferRelativeResize="0"/>
          <p:nvPr/>
        </p:nvPicPr>
        <p:blipFill>
          <a:blip r:embed="rId7">
            <a:alphaModFix/>
          </a:blip>
          <a:stretch>
            <a:fillRect/>
          </a:stretch>
        </p:blipFill>
        <p:spPr>
          <a:xfrm>
            <a:off x="5116434" y="3768985"/>
            <a:ext cx="545592" cy="476845"/>
          </a:xfrm>
          <a:prstGeom prst="rect">
            <a:avLst/>
          </a:prstGeom>
          <a:noFill/>
          <a:ln>
            <a:noFill/>
          </a:ln>
        </p:spPr>
      </p:pic>
      <p:sp>
        <p:nvSpPr>
          <p:cNvPr id="138" name="Google Shape;138;p18"/>
          <p:cNvSpPr txBox="1"/>
          <p:nvPr/>
        </p:nvSpPr>
        <p:spPr>
          <a:xfrm>
            <a:off x="314650" y="183200"/>
            <a:ext cx="4518000" cy="1098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 sz="1800" b="1">
                <a:solidFill>
                  <a:srgbClr val="085C77"/>
                </a:solidFill>
                <a:latin typeface="Open Sans"/>
                <a:ea typeface="Open Sans"/>
                <a:cs typeface="Open Sans"/>
                <a:sym typeface="Open Sans"/>
              </a:rPr>
              <a:t>Reduce the burden of administering grants and track their impact in a cost-effective way.</a:t>
            </a:r>
            <a:endParaRPr sz="1800" b="1">
              <a:solidFill>
                <a:srgbClr val="085C77"/>
              </a:solidFill>
              <a:latin typeface="Open Sans"/>
              <a:ea typeface="Open Sans"/>
              <a:cs typeface="Open Sans"/>
              <a:sym typeface="Open Sans"/>
            </a:endParaRPr>
          </a:p>
        </p:txBody>
      </p:sp>
      <p:pic>
        <p:nvPicPr>
          <p:cNvPr id="139" name="Google Shape;139;p18"/>
          <p:cNvPicPr preferRelativeResize="0"/>
          <p:nvPr/>
        </p:nvPicPr>
        <p:blipFill>
          <a:blip r:embed="rId8">
            <a:alphaModFix/>
          </a:blip>
          <a:stretch>
            <a:fillRect/>
          </a:stretch>
        </p:blipFill>
        <p:spPr>
          <a:xfrm>
            <a:off x="396724" y="1519720"/>
            <a:ext cx="4353838" cy="2814487"/>
          </a:xfrm>
          <a:prstGeom prst="rect">
            <a:avLst/>
          </a:prstGeom>
          <a:noFill/>
          <a:ln w="9525" cap="flat" cmpd="sng">
            <a:solidFill>
              <a:schemeClr val="accent2"/>
            </a:solidFill>
            <a:prstDash val="solid"/>
            <a:round/>
            <a:headEnd type="none" w="sm" len="sm"/>
            <a:tailEnd type="none" w="sm" len="sm"/>
          </a:ln>
        </p:spPr>
      </p:pic>
      <p:pic>
        <p:nvPicPr>
          <p:cNvPr id="140" name="Google Shape;140;p18"/>
          <p:cNvPicPr preferRelativeResize="0"/>
          <p:nvPr/>
        </p:nvPicPr>
        <p:blipFill>
          <a:blip r:embed="rId9">
            <a:alphaModFix/>
          </a:blip>
          <a:stretch>
            <a:fillRect/>
          </a:stretch>
        </p:blipFill>
        <p:spPr>
          <a:xfrm>
            <a:off x="5116450" y="1693184"/>
            <a:ext cx="545592" cy="47684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569200" y="4572175"/>
            <a:ext cx="8023500" cy="42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Policy Makers and Government</a:t>
            </a:r>
            <a:endParaRPr>
              <a:solidFill>
                <a:schemeClr val="lt1"/>
              </a:solidFill>
            </a:endParaRPr>
          </a:p>
        </p:txBody>
      </p:sp>
      <p:sp>
        <p:nvSpPr>
          <p:cNvPr id="146" name="Google Shape;146;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graphicFrame>
        <p:nvGraphicFramePr>
          <p:cNvPr id="147" name="Google Shape;147;p19"/>
          <p:cNvGraphicFramePr/>
          <p:nvPr/>
        </p:nvGraphicFramePr>
        <p:xfrm>
          <a:off x="5314975" y="160188"/>
          <a:ext cx="3000000" cy="3000000"/>
        </p:xfrm>
        <a:graphic>
          <a:graphicData uri="http://schemas.openxmlformats.org/drawingml/2006/table">
            <a:tbl>
              <a:tblPr>
                <a:noFill/>
                <a:tableStyleId>{4449C62B-1F9E-434F-9E35-70B045B1C5C0}</a:tableStyleId>
              </a:tblPr>
              <a:tblGrid>
                <a:gridCol w="874675">
                  <a:extLst>
                    <a:ext uri="{9D8B030D-6E8A-4147-A177-3AD203B41FA5}">
                      <a16:colId xmlns:a16="http://schemas.microsoft.com/office/drawing/2014/main" val="20000"/>
                    </a:ext>
                  </a:extLst>
                </a:gridCol>
                <a:gridCol w="2822750">
                  <a:extLst>
                    <a:ext uri="{9D8B030D-6E8A-4147-A177-3AD203B41FA5}">
                      <a16:colId xmlns:a16="http://schemas.microsoft.com/office/drawing/2014/main" val="20001"/>
                    </a:ext>
                  </a:extLst>
                </a:gridCol>
              </a:tblGrid>
              <a:tr h="5677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50" b="1">
                          <a:solidFill>
                            <a:schemeClr val="accent1"/>
                          </a:solidFill>
                          <a:latin typeface="Open Sans"/>
                          <a:ea typeface="Open Sans"/>
                          <a:cs typeface="Open Sans"/>
                          <a:sym typeface="Open Sans"/>
                        </a:rPr>
                        <a:t>Trustworthy recognition of your researchers and research. </a:t>
                      </a:r>
                      <a:r>
                        <a:rPr lang="en" sz="750">
                          <a:latin typeface="Open Sans"/>
                          <a:ea typeface="Open Sans"/>
                          <a:cs typeface="Open Sans"/>
                          <a:sym typeface="Open Sans"/>
                        </a:rPr>
                        <a:t>Have confidence that the contributions from researchers in your country or region have been correctly identified, that you can easily understand the range of research activities, and can identify conflicts of interest.</a:t>
                      </a:r>
                      <a:endParaRPr sz="750" b="1">
                        <a:solidFill>
                          <a:schemeClr val="accent1"/>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0"/>
                  </a:ext>
                </a:extLst>
              </a:tr>
              <a:tr h="591050">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50" b="1">
                          <a:solidFill>
                            <a:schemeClr val="accent6"/>
                          </a:solidFill>
                          <a:latin typeface="Open Sans"/>
                          <a:ea typeface="Open Sans"/>
                          <a:cs typeface="Open Sans"/>
                          <a:sym typeface="Open Sans"/>
                        </a:rPr>
                        <a:t>Transparent, trustworthy decision-making. </a:t>
                      </a:r>
                      <a:r>
                        <a:rPr lang="en" sz="750">
                          <a:latin typeface="Open Sans"/>
                          <a:ea typeface="Open Sans"/>
                          <a:cs typeface="Open Sans"/>
                          <a:sym typeface="Open Sans"/>
                        </a:rPr>
                        <a:t>Use insights gained from standardized, open data to hone your research vision, refine policies and clarify expectations for your country's research community.</a:t>
                      </a:r>
                      <a:endParaRPr sz="750" b="1">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1"/>
                  </a:ext>
                </a:extLst>
              </a:tr>
              <a:tr h="6763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50" b="1">
                          <a:solidFill>
                            <a:schemeClr val="accent5"/>
                          </a:solidFill>
                          <a:latin typeface="Open Sans"/>
                          <a:ea typeface="Open Sans"/>
                          <a:cs typeface="Open Sans"/>
                          <a:sym typeface="Open Sans"/>
                        </a:rPr>
                        <a:t>Increased return on investment. </a:t>
                      </a:r>
                      <a:r>
                        <a:rPr lang="en" sz="750">
                          <a:latin typeface="Open Sans"/>
                          <a:ea typeface="Open Sans"/>
                          <a:cs typeface="Open Sans"/>
                          <a:sym typeface="Open Sans"/>
                        </a:rPr>
                        <a:t>Increase your return on investment by better understanding the full impact of your research efforts across your scholarly ecosystem – regardless of the variability of the research systems in use.</a:t>
                      </a:r>
                      <a:endParaRPr sz="750" b="1">
                        <a:solidFill>
                          <a:schemeClr val="accent5"/>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2"/>
                  </a:ext>
                </a:extLst>
              </a:tr>
              <a:tr h="5308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50" b="1">
                          <a:solidFill>
                            <a:schemeClr val="accent4"/>
                          </a:solidFill>
                          <a:latin typeface="Open Sans"/>
                          <a:ea typeface="Open Sans"/>
                          <a:cs typeface="Open Sans"/>
                          <a:sym typeface="Open Sans"/>
                        </a:rPr>
                        <a:t>Accurate attribution</a:t>
                      </a:r>
                      <a:r>
                        <a:rPr lang="en" sz="750">
                          <a:solidFill>
                            <a:schemeClr val="accent4"/>
                          </a:solidFill>
                          <a:latin typeface="Open Sans"/>
                          <a:ea typeface="Open Sans"/>
                          <a:cs typeface="Open Sans"/>
                          <a:sym typeface="Open Sans"/>
                        </a:rPr>
                        <a:t>.</a:t>
                      </a:r>
                      <a:r>
                        <a:rPr lang="en" sz="750">
                          <a:latin typeface="Open Sans"/>
                          <a:ea typeface="Open Sans"/>
                          <a:cs typeface="Open Sans"/>
                          <a:sym typeface="Open Sans"/>
                        </a:rPr>
                        <a:t> Ensure that the affiliations, research outputs, contributions, and activities of your county's or region's researchers are correctly attributed.</a:t>
                      </a:r>
                      <a:endParaRPr sz="750">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3"/>
                  </a:ext>
                </a:extLst>
              </a:tr>
              <a:tr h="599350">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50" b="1">
                          <a:solidFill>
                            <a:schemeClr val="accent3"/>
                          </a:solidFill>
                          <a:latin typeface="Open Sans"/>
                          <a:ea typeface="Open Sans"/>
                          <a:cs typeface="Open Sans"/>
                          <a:sym typeface="Open Sans"/>
                        </a:rPr>
                        <a:t>Reduced administrative burden.</a:t>
                      </a:r>
                      <a:r>
                        <a:rPr lang="en" sz="750" b="1">
                          <a:latin typeface="Open Sans"/>
                          <a:ea typeface="Open Sans"/>
                          <a:cs typeface="Open Sans"/>
                          <a:sym typeface="Open Sans"/>
                        </a:rPr>
                        <a:t> </a:t>
                      </a:r>
                      <a:r>
                        <a:rPr lang="en" sz="750">
                          <a:latin typeface="Open Sans"/>
                          <a:ea typeface="Open Sans"/>
                          <a:cs typeface="Open Sans"/>
                          <a:sym typeface="Open Sans"/>
                        </a:rPr>
                        <a:t>Reduce time and effort for everyone – especially in critical assessment exercises – by reusing existing, validated data about research outputs.</a:t>
                      </a:r>
                      <a:endParaRPr sz="750" b="1">
                        <a:solidFill>
                          <a:schemeClr val="accent3"/>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4"/>
                  </a:ext>
                </a:extLst>
              </a:tr>
              <a:tr h="6763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00" b="1">
                          <a:solidFill>
                            <a:srgbClr val="085C77"/>
                          </a:solidFill>
                          <a:latin typeface="Open Sans"/>
                          <a:ea typeface="Open Sans"/>
                          <a:cs typeface="Open Sans"/>
                          <a:sym typeface="Open Sans"/>
                        </a:rPr>
                        <a:t>Interconnected infrastructure. </a:t>
                      </a:r>
                      <a:r>
                        <a:rPr lang="en" sz="700">
                          <a:latin typeface="Open Sans"/>
                          <a:ea typeface="Open Sans"/>
                          <a:cs typeface="Open Sans"/>
                          <a:sym typeface="Open Sans"/>
                        </a:rPr>
                        <a:t>Help accelerate knowledge discovery, international collaboration, and increase the integrity, transparency and reproducibility of research by encouraging FAIR Data Principles and Open Science practices through persistent identifiers and standardized, openly-accessible data.</a:t>
                      </a:r>
                      <a:endParaRPr sz="700" b="1">
                        <a:solidFill>
                          <a:srgbClr val="2E7F9F"/>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48" name="Google Shape;148;p19"/>
          <p:cNvPicPr preferRelativeResize="0"/>
          <p:nvPr/>
        </p:nvPicPr>
        <p:blipFill>
          <a:blip r:embed="rId3">
            <a:alphaModFix/>
          </a:blip>
          <a:stretch>
            <a:fillRect/>
          </a:stretch>
        </p:blipFill>
        <p:spPr>
          <a:xfrm>
            <a:off x="5492166" y="350452"/>
            <a:ext cx="545592" cy="476845"/>
          </a:xfrm>
          <a:prstGeom prst="rect">
            <a:avLst/>
          </a:prstGeom>
          <a:noFill/>
          <a:ln>
            <a:noFill/>
          </a:ln>
        </p:spPr>
      </p:pic>
      <p:pic>
        <p:nvPicPr>
          <p:cNvPr id="149" name="Google Shape;149;p19"/>
          <p:cNvPicPr preferRelativeResize="0"/>
          <p:nvPr/>
        </p:nvPicPr>
        <p:blipFill>
          <a:blip r:embed="rId4">
            <a:alphaModFix/>
          </a:blip>
          <a:stretch>
            <a:fillRect/>
          </a:stretch>
        </p:blipFill>
        <p:spPr>
          <a:xfrm>
            <a:off x="5479975" y="1079258"/>
            <a:ext cx="569976" cy="511013"/>
          </a:xfrm>
          <a:prstGeom prst="rect">
            <a:avLst/>
          </a:prstGeom>
          <a:noFill/>
          <a:ln>
            <a:noFill/>
          </a:ln>
        </p:spPr>
      </p:pic>
      <p:pic>
        <p:nvPicPr>
          <p:cNvPr id="150" name="Google Shape;150;p19"/>
          <p:cNvPicPr preferRelativeResize="0"/>
          <p:nvPr/>
        </p:nvPicPr>
        <p:blipFill>
          <a:blip r:embed="rId5">
            <a:alphaModFix/>
          </a:blip>
          <a:stretch>
            <a:fillRect/>
          </a:stretch>
        </p:blipFill>
        <p:spPr>
          <a:xfrm>
            <a:off x="5492163" y="2400830"/>
            <a:ext cx="545592" cy="476845"/>
          </a:xfrm>
          <a:prstGeom prst="rect">
            <a:avLst/>
          </a:prstGeom>
          <a:noFill/>
          <a:ln>
            <a:noFill/>
          </a:ln>
        </p:spPr>
      </p:pic>
      <p:pic>
        <p:nvPicPr>
          <p:cNvPr id="151" name="Google Shape;151;p19"/>
          <p:cNvPicPr preferRelativeResize="0"/>
          <p:nvPr/>
        </p:nvPicPr>
        <p:blipFill>
          <a:blip r:embed="rId6">
            <a:alphaModFix/>
          </a:blip>
          <a:stretch>
            <a:fillRect/>
          </a:stretch>
        </p:blipFill>
        <p:spPr>
          <a:xfrm>
            <a:off x="5492163" y="2993792"/>
            <a:ext cx="545592" cy="476845"/>
          </a:xfrm>
          <a:prstGeom prst="rect">
            <a:avLst/>
          </a:prstGeom>
          <a:noFill/>
          <a:ln>
            <a:noFill/>
          </a:ln>
        </p:spPr>
      </p:pic>
      <p:pic>
        <p:nvPicPr>
          <p:cNvPr id="152" name="Google Shape;152;p19"/>
          <p:cNvPicPr preferRelativeResize="0"/>
          <p:nvPr/>
        </p:nvPicPr>
        <p:blipFill>
          <a:blip r:embed="rId7">
            <a:alphaModFix/>
          </a:blip>
          <a:stretch>
            <a:fillRect/>
          </a:stretch>
        </p:blipFill>
        <p:spPr>
          <a:xfrm>
            <a:off x="5492163" y="3736331"/>
            <a:ext cx="545592" cy="476845"/>
          </a:xfrm>
          <a:prstGeom prst="rect">
            <a:avLst/>
          </a:prstGeom>
          <a:noFill/>
          <a:ln>
            <a:noFill/>
          </a:ln>
        </p:spPr>
      </p:pic>
      <p:sp>
        <p:nvSpPr>
          <p:cNvPr id="153" name="Google Shape;153;p19"/>
          <p:cNvSpPr txBox="1"/>
          <p:nvPr/>
        </p:nvSpPr>
        <p:spPr>
          <a:xfrm>
            <a:off x="452650" y="275167"/>
            <a:ext cx="4501800" cy="1048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 sz="1700" b="1">
                <a:solidFill>
                  <a:srgbClr val="085C77"/>
                </a:solidFill>
                <a:latin typeface="Open Sans"/>
                <a:ea typeface="Open Sans"/>
                <a:cs typeface="Open Sans"/>
                <a:sym typeface="Open Sans"/>
              </a:rPr>
              <a:t>Elevate the transparency and integrity of your research strategy and policy with trustworthy data.</a:t>
            </a:r>
            <a:endParaRPr sz="1800" b="1">
              <a:solidFill>
                <a:srgbClr val="085C77"/>
              </a:solidFill>
              <a:latin typeface="Open Sans"/>
              <a:ea typeface="Open Sans"/>
              <a:cs typeface="Open Sans"/>
              <a:sym typeface="Open Sans"/>
            </a:endParaRPr>
          </a:p>
        </p:txBody>
      </p:sp>
      <p:pic>
        <p:nvPicPr>
          <p:cNvPr id="154" name="Google Shape;154;p19"/>
          <p:cNvPicPr preferRelativeResize="0"/>
          <p:nvPr/>
        </p:nvPicPr>
        <p:blipFill rotWithShape="1">
          <a:blip r:embed="rId8">
            <a:alphaModFix/>
          </a:blip>
          <a:srcRect t="1598" r="11676" b="1540"/>
          <a:stretch/>
        </p:blipFill>
        <p:spPr>
          <a:xfrm>
            <a:off x="316400" y="1475225"/>
            <a:ext cx="4774306" cy="2945101"/>
          </a:xfrm>
          <a:prstGeom prst="rect">
            <a:avLst/>
          </a:prstGeom>
          <a:noFill/>
          <a:ln w="9525" cap="flat" cmpd="sng">
            <a:solidFill>
              <a:srgbClr val="085C77"/>
            </a:solidFill>
            <a:prstDash val="solid"/>
            <a:round/>
            <a:headEnd type="none" w="sm" len="sm"/>
            <a:tailEnd type="none" w="sm" len="sm"/>
          </a:ln>
        </p:spPr>
      </p:pic>
      <p:pic>
        <p:nvPicPr>
          <p:cNvPr id="155" name="Google Shape;155;p19"/>
          <p:cNvPicPr preferRelativeResize="0"/>
          <p:nvPr/>
        </p:nvPicPr>
        <p:blipFill>
          <a:blip r:embed="rId9">
            <a:alphaModFix/>
          </a:blip>
          <a:stretch>
            <a:fillRect/>
          </a:stretch>
        </p:blipFill>
        <p:spPr>
          <a:xfrm>
            <a:off x="5492163" y="1768680"/>
            <a:ext cx="545592" cy="47684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569200" y="4572175"/>
            <a:ext cx="8416800" cy="42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Services and Vendors</a:t>
            </a:r>
            <a:endParaRPr>
              <a:solidFill>
                <a:schemeClr val="lt1"/>
              </a:solidFill>
            </a:endParaRPr>
          </a:p>
        </p:txBody>
      </p:sp>
      <p:sp>
        <p:nvSpPr>
          <p:cNvPr id="161" name="Google Shape;161;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graphicFrame>
        <p:nvGraphicFramePr>
          <p:cNvPr id="162" name="Google Shape;162;p20"/>
          <p:cNvGraphicFramePr/>
          <p:nvPr/>
        </p:nvGraphicFramePr>
        <p:xfrm>
          <a:off x="5238775" y="236388"/>
          <a:ext cx="3000000" cy="3000000"/>
        </p:xfrm>
        <a:graphic>
          <a:graphicData uri="http://schemas.openxmlformats.org/drawingml/2006/table">
            <a:tbl>
              <a:tblPr>
                <a:noFill/>
                <a:tableStyleId>{4449C62B-1F9E-434F-9E35-70B045B1C5C0}</a:tableStyleId>
              </a:tblPr>
              <a:tblGrid>
                <a:gridCol w="866100">
                  <a:extLst>
                    <a:ext uri="{9D8B030D-6E8A-4147-A177-3AD203B41FA5}">
                      <a16:colId xmlns:a16="http://schemas.microsoft.com/office/drawing/2014/main" val="20000"/>
                    </a:ext>
                  </a:extLst>
                </a:gridCol>
                <a:gridCol w="2831325">
                  <a:extLst>
                    <a:ext uri="{9D8B030D-6E8A-4147-A177-3AD203B41FA5}">
                      <a16:colId xmlns:a16="http://schemas.microsoft.com/office/drawing/2014/main" val="20001"/>
                    </a:ext>
                  </a:extLst>
                </a:gridCol>
              </a:tblGrid>
              <a:tr h="65722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50" b="1">
                          <a:solidFill>
                            <a:schemeClr val="accent1"/>
                          </a:solidFill>
                          <a:latin typeface="Open Sans"/>
                          <a:ea typeface="Open Sans"/>
                          <a:cs typeface="Open Sans"/>
                          <a:sym typeface="Open Sans"/>
                        </a:rPr>
                        <a:t>Name disambiguation.</a:t>
                      </a:r>
                      <a:r>
                        <a:rPr lang="en" sz="750" b="1">
                          <a:latin typeface="Open Sans"/>
                          <a:ea typeface="Open Sans"/>
                          <a:cs typeface="Open Sans"/>
                          <a:sym typeface="Open Sans"/>
                        </a:rPr>
                        <a:t> </a:t>
                      </a:r>
                      <a:r>
                        <a:rPr lang="en" sz="750">
                          <a:latin typeface="Open Sans"/>
                          <a:ea typeface="Open Sans"/>
                          <a:cs typeface="Open Sans"/>
                          <a:sym typeface="Open Sans"/>
                        </a:rPr>
                        <a:t>Using our authoritative, high quality profile data can increase the precision of your researcher profiles, regardless of the popularity, variability, or language of the names.</a:t>
                      </a:r>
                      <a:endParaRPr sz="750" b="1">
                        <a:solidFill>
                          <a:schemeClr val="accent1"/>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0"/>
                  </a:ext>
                </a:extLst>
              </a:tr>
              <a:tr h="657250">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50" b="1">
                          <a:solidFill>
                            <a:schemeClr val="accent6"/>
                          </a:solidFill>
                          <a:latin typeface="Open Sans"/>
                          <a:ea typeface="Open Sans"/>
                          <a:cs typeface="Open Sans"/>
                          <a:sym typeface="Open Sans"/>
                        </a:rPr>
                        <a:t>A broader view of outputs. </a:t>
                      </a:r>
                      <a:r>
                        <a:rPr lang="en" sz="750">
                          <a:latin typeface="Open Sans"/>
                          <a:ea typeface="Open Sans"/>
                          <a:cs typeface="Open Sans"/>
                          <a:sym typeface="Open Sans"/>
                        </a:rPr>
                        <a:t>Create a broader view of a researcher, institution or funder's contributions by including activities beyond publications such as affiliations, datasets, peer reviews, grants, and patents.</a:t>
                      </a:r>
                      <a:endParaRPr sz="750" b="1">
                        <a:solidFill>
                          <a:schemeClr val="accent6"/>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1"/>
                  </a:ext>
                </a:extLst>
              </a:tr>
              <a:tr h="5330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50" b="1">
                          <a:solidFill>
                            <a:schemeClr val="accent5"/>
                          </a:solidFill>
                          <a:latin typeface="Open Sans"/>
                          <a:ea typeface="Open Sans"/>
                          <a:cs typeface="Open Sans"/>
                          <a:sym typeface="Open Sans"/>
                        </a:rPr>
                        <a:t>Increased platform ROI. </a:t>
                      </a:r>
                      <a:r>
                        <a:rPr lang="en" sz="750">
                          <a:latin typeface="Open Sans"/>
                          <a:ea typeface="Open Sans"/>
                          <a:cs typeface="Open Sans"/>
                          <a:sym typeface="Open Sans"/>
                        </a:rPr>
                        <a:t>Create better insights for your customers from more comprehensive, quality data, while improving efficiency and saving time through automation.</a:t>
                      </a:r>
                      <a:endParaRPr sz="750" b="1">
                        <a:solidFill>
                          <a:schemeClr val="accent5"/>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2"/>
                  </a:ext>
                </a:extLst>
              </a:tr>
              <a:tr h="6763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50" b="1">
                          <a:solidFill>
                            <a:schemeClr val="accent4"/>
                          </a:solidFill>
                          <a:latin typeface="Open Sans"/>
                          <a:ea typeface="Open Sans"/>
                          <a:cs typeface="Open Sans"/>
                          <a:sym typeface="Open Sans"/>
                        </a:rPr>
                        <a:t>Improved visibility and discoverability.</a:t>
                      </a:r>
                      <a:r>
                        <a:rPr lang="en" sz="750" b="1">
                          <a:latin typeface="Open Sans"/>
                          <a:ea typeface="Open Sans"/>
                          <a:cs typeface="Open Sans"/>
                          <a:sym typeface="Open Sans"/>
                        </a:rPr>
                        <a:t> </a:t>
                      </a:r>
                      <a:r>
                        <a:rPr lang="en" sz="750">
                          <a:latin typeface="Open Sans"/>
                          <a:ea typeface="Open Sans"/>
                          <a:cs typeface="Open Sans"/>
                          <a:sym typeface="Open Sans"/>
                        </a:rPr>
                        <a:t>Improve the visibility and discoverability of your service by adding links to ORCID records, and connecting your own IDs in ORCID's openly-accessible data.</a:t>
                      </a:r>
                      <a:endParaRPr sz="750" b="1">
                        <a:solidFill>
                          <a:schemeClr val="accent4"/>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3"/>
                  </a:ext>
                </a:extLst>
              </a:tr>
              <a:tr h="728900">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00" b="1">
                          <a:solidFill>
                            <a:schemeClr val="accent3"/>
                          </a:solidFill>
                          <a:latin typeface="Open Sans"/>
                          <a:ea typeface="Open Sans"/>
                          <a:cs typeface="Open Sans"/>
                          <a:sym typeface="Open Sans"/>
                        </a:rPr>
                        <a:t>Reduced administrative burden.</a:t>
                      </a:r>
                      <a:r>
                        <a:rPr lang="en" sz="700" b="1">
                          <a:latin typeface="Open Sans"/>
                          <a:ea typeface="Open Sans"/>
                          <a:cs typeface="Open Sans"/>
                          <a:sym typeface="Open Sans"/>
                        </a:rPr>
                        <a:t> </a:t>
                      </a:r>
                      <a:r>
                        <a:rPr lang="en" sz="700">
                          <a:latin typeface="Open Sans"/>
                          <a:ea typeface="Open Sans"/>
                          <a:cs typeface="Open Sans"/>
                          <a:sym typeface="Open Sans"/>
                        </a:rPr>
                        <a:t>No need to patch together data for reporting needs—an increasing number of connected systems means easier access to high quality data, all in one place. Having your customers' users sign in with ORCID reduces the frustration and burden of managing multiple credentials.</a:t>
                      </a:r>
                      <a:endParaRPr sz="700" b="1">
                        <a:solidFill>
                          <a:schemeClr val="accent3"/>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4"/>
                  </a:ext>
                </a:extLst>
              </a:tr>
              <a:tr h="6763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00" b="1">
                          <a:solidFill>
                            <a:srgbClr val="085C77"/>
                          </a:solidFill>
                          <a:latin typeface="Open Sans"/>
                          <a:ea typeface="Open Sans"/>
                          <a:cs typeface="Open Sans"/>
                          <a:sym typeface="Open Sans"/>
                        </a:rPr>
                        <a:t>Rich, interconnected user experience.</a:t>
                      </a:r>
                      <a:r>
                        <a:rPr lang="en" sz="700" b="1">
                          <a:latin typeface="Open Sans"/>
                          <a:ea typeface="Open Sans"/>
                          <a:cs typeface="Open Sans"/>
                          <a:sym typeface="Open Sans"/>
                        </a:rPr>
                        <a:t> </a:t>
                      </a:r>
                      <a:r>
                        <a:rPr lang="en" sz="700">
                          <a:latin typeface="Open Sans"/>
                          <a:ea typeface="Open Sans"/>
                          <a:cs typeface="Open Sans"/>
                          <a:sym typeface="Open Sans"/>
                        </a:rPr>
                        <a:t>Enable your customers to gain more value from your services by enabling interoperability using standardized identifiers. Extend the reach of your systems and enrich the entire research ecosystem by pushing and pulling quality data to and from ORCID records.</a:t>
                      </a:r>
                      <a:endParaRPr sz="700" b="1">
                        <a:solidFill>
                          <a:srgbClr val="2E7F9F"/>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63" name="Google Shape;163;p20"/>
          <p:cNvPicPr preferRelativeResize="0"/>
          <p:nvPr/>
        </p:nvPicPr>
        <p:blipFill>
          <a:blip r:embed="rId3">
            <a:alphaModFix/>
          </a:blip>
          <a:stretch>
            <a:fillRect/>
          </a:stretch>
        </p:blipFill>
        <p:spPr>
          <a:xfrm>
            <a:off x="5415966" y="358169"/>
            <a:ext cx="545592" cy="476845"/>
          </a:xfrm>
          <a:prstGeom prst="rect">
            <a:avLst/>
          </a:prstGeom>
          <a:noFill/>
          <a:ln>
            <a:noFill/>
          </a:ln>
        </p:spPr>
      </p:pic>
      <p:pic>
        <p:nvPicPr>
          <p:cNvPr id="164" name="Google Shape;164;p20"/>
          <p:cNvPicPr preferRelativeResize="0"/>
          <p:nvPr/>
        </p:nvPicPr>
        <p:blipFill>
          <a:blip r:embed="rId4">
            <a:alphaModFix/>
          </a:blip>
          <a:stretch>
            <a:fillRect/>
          </a:stretch>
        </p:blipFill>
        <p:spPr>
          <a:xfrm>
            <a:off x="5391582" y="1008349"/>
            <a:ext cx="569976" cy="511013"/>
          </a:xfrm>
          <a:prstGeom prst="rect">
            <a:avLst/>
          </a:prstGeom>
          <a:noFill/>
          <a:ln>
            <a:noFill/>
          </a:ln>
        </p:spPr>
      </p:pic>
      <p:pic>
        <p:nvPicPr>
          <p:cNvPr id="165" name="Google Shape;165;p20"/>
          <p:cNvPicPr preferRelativeResize="0"/>
          <p:nvPr/>
        </p:nvPicPr>
        <p:blipFill>
          <a:blip r:embed="rId5">
            <a:alphaModFix/>
          </a:blip>
          <a:stretch>
            <a:fillRect/>
          </a:stretch>
        </p:blipFill>
        <p:spPr>
          <a:xfrm>
            <a:off x="5415966" y="2299976"/>
            <a:ext cx="545592" cy="476845"/>
          </a:xfrm>
          <a:prstGeom prst="rect">
            <a:avLst/>
          </a:prstGeom>
          <a:noFill/>
          <a:ln>
            <a:noFill/>
          </a:ln>
        </p:spPr>
      </p:pic>
      <p:pic>
        <p:nvPicPr>
          <p:cNvPr id="166" name="Google Shape;166;p20"/>
          <p:cNvPicPr preferRelativeResize="0"/>
          <p:nvPr/>
        </p:nvPicPr>
        <p:blipFill>
          <a:blip r:embed="rId6">
            <a:alphaModFix/>
          </a:blip>
          <a:stretch>
            <a:fillRect/>
          </a:stretch>
        </p:blipFill>
        <p:spPr>
          <a:xfrm>
            <a:off x="5415966" y="3049830"/>
            <a:ext cx="545592" cy="476845"/>
          </a:xfrm>
          <a:prstGeom prst="rect">
            <a:avLst/>
          </a:prstGeom>
          <a:noFill/>
          <a:ln>
            <a:noFill/>
          </a:ln>
        </p:spPr>
      </p:pic>
      <p:pic>
        <p:nvPicPr>
          <p:cNvPr id="167" name="Google Shape;167;p20"/>
          <p:cNvPicPr preferRelativeResize="0"/>
          <p:nvPr/>
        </p:nvPicPr>
        <p:blipFill>
          <a:blip r:embed="rId7">
            <a:alphaModFix/>
          </a:blip>
          <a:stretch>
            <a:fillRect/>
          </a:stretch>
        </p:blipFill>
        <p:spPr>
          <a:xfrm>
            <a:off x="5415966" y="3799694"/>
            <a:ext cx="545592" cy="476845"/>
          </a:xfrm>
          <a:prstGeom prst="rect">
            <a:avLst/>
          </a:prstGeom>
          <a:noFill/>
          <a:ln>
            <a:noFill/>
          </a:ln>
        </p:spPr>
      </p:pic>
      <p:sp>
        <p:nvSpPr>
          <p:cNvPr id="168" name="Google Shape;168;p20"/>
          <p:cNvSpPr txBox="1"/>
          <p:nvPr/>
        </p:nvSpPr>
        <p:spPr>
          <a:xfrm>
            <a:off x="128950" y="281150"/>
            <a:ext cx="4832700" cy="780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 sz="1800" b="1">
                <a:solidFill>
                  <a:srgbClr val="085C77"/>
                </a:solidFill>
                <a:latin typeface="Open Sans"/>
                <a:ea typeface="Open Sans"/>
                <a:cs typeface="Open Sans"/>
                <a:sym typeface="Open Sans"/>
              </a:rPr>
              <a:t>Increase the value of your services with authoritative, quality profile data.</a:t>
            </a:r>
            <a:endParaRPr sz="1800" b="1">
              <a:solidFill>
                <a:srgbClr val="085C77"/>
              </a:solidFill>
              <a:latin typeface="Open Sans"/>
              <a:ea typeface="Open Sans"/>
              <a:cs typeface="Open Sans"/>
              <a:sym typeface="Open Sans"/>
            </a:endParaRPr>
          </a:p>
        </p:txBody>
      </p:sp>
      <p:pic>
        <p:nvPicPr>
          <p:cNvPr id="169" name="Google Shape;169;p20"/>
          <p:cNvPicPr preferRelativeResize="0"/>
          <p:nvPr/>
        </p:nvPicPr>
        <p:blipFill>
          <a:blip r:embed="rId8">
            <a:alphaModFix/>
          </a:blip>
          <a:stretch>
            <a:fillRect/>
          </a:stretch>
        </p:blipFill>
        <p:spPr>
          <a:xfrm>
            <a:off x="276967" y="1402975"/>
            <a:ext cx="4536647" cy="2920624"/>
          </a:xfrm>
          <a:prstGeom prst="rect">
            <a:avLst/>
          </a:prstGeom>
          <a:noFill/>
          <a:ln w="9525" cap="flat" cmpd="sng">
            <a:solidFill>
              <a:schemeClr val="accent1"/>
            </a:solidFill>
            <a:prstDash val="solid"/>
            <a:round/>
            <a:headEnd type="none" w="sm" len="sm"/>
            <a:tailEnd type="none" w="sm" len="sm"/>
          </a:ln>
        </p:spPr>
      </p:pic>
      <p:pic>
        <p:nvPicPr>
          <p:cNvPr id="170" name="Google Shape;170;p20"/>
          <p:cNvPicPr preferRelativeResize="0"/>
          <p:nvPr/>
        </p:nvPicPr>
        <p:blipFill>
          <a:blip r:embed="rId9">
            <a:alphaModFix/>
          </a:blip>
          <a:stretch>
            <a:fillRect/>
          </a:stretch>
        </p:blipFill>
        <p:spPr>
          <a:xfrm>
            <a:off x="5415963" y="1671259"/>
            <a:ext cx="545592" cy="47684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1"/>
          <p:cNvSpPr txBox="1">
            <a:spLocks noGrp="1"/>
          </p:cNvSpPr>
          <p:nvPr>
            <p:ph type="title"/>
          </p:nvPr>
        </p:nvSpPr>
        <p:spPr>
          <a:xfrm>
            <a:off x="244400" y="1376975"/>
            <a:ext cx="8649300" cy="169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Feedback and Suggestions</a:t>
            </a:r>
            <a:endParaRPr/>
          </a:p>
        </p:txBody>
      </p:sp>
      <p:sp>
        <p:nvSpPr>
          <p:cNvPr id="176" name="Google Shape;176;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a:spLocks noGrp="1"/>
          </p:cNvSpPr>
          <p:nvPr>
            <p:ph type="title"/>
          </p:nvPr>
        </p:nvSpPr>
        <p:spPr>
          <a:xfrm>
            <a:off x="274320" y="274320"/>
            <a:ext cx="87060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 us know if you have any questions</a:t>
            </a:r>
            <a:endParaRPr/>
          </a:p>
        </p:txBody>
      </p:sp>
      <p:sp>
        <p:nvSpPr>
          <p:cNvPr id="182" name="Google Shape;182;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183" name="Google Shape;183;p22"/>
          <p:cNvSpPr txBox="1">
            <a:spLocks noGrp="1"/>
          </p:cNvSpPr>
          <p:nvPr>
            <p:ph type="body" idx="1"/>
          </p:nvPr>
        </p:nvSpPr>
        <p:spPr>
          <a:xfrm>
            <a:off x="274320" y="1005840"/>
            <a:ext cx="8401800" cy="34155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a:t>If you have any questions or comments about these value stories, we would be happy to hear from you! Please reach out to your ORCID Engagement Lead.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244400" y="1376975"/>
            <a:ext cx="8649300" cy="169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000"/>
              <a:t>Why Value Stories?</a:t>
            </a:r>
            <a:endParaRPr sz="7000"/>
          </a:p>
        </p:txBody>
      </p:sp>
      <p:sp>
        <p:nvSpPr>
          <p:cNvPr id="42" name="Google Shape;42;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lt1"/>
                </a:solidFill>
              </a:rPr>
              <a:t>2</a:t>
            </a:fld>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274320" y="274320"/>
            <a:ext cx="87060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ORCID’s </a:t>
            </a:r>
            <a:r>
              <a:rPr lang="en" sz="1800" i="1"/>
              <a:t>value stories</a:t>
            </a:r>
            <a:r>
              <a:rPr lang="en" sz="1800"/>
              <a:t> are both value propositions and benefit statements</a:t>
            </a:r>
            <a:endParaRPr sz="1800"/>
          </a:p>
        </p:txBody>
      </p:sp>
      <p:sp>
        <p:nvSpPr>
          <p:cNvPr id="48" name="Google Shape;48;p10"/>
          <p:cNvSpPr txBox="1">
            <a:spLocks noGrp="1"/>
          </p:cNvSpPr>
          <p:nvPr>
            <p:ph type="body" idx="1"/>
          </p:nvPr>
        </p:nvSpPr>
        <p:spPr>
          <a:xfrm>
            <a:off x="274325" y="929650"/>
            <a:ext cx="3743700" cy="34155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SzPts val="2300"/>
              <a:buChar char="●"/>
            </a:pPr>
            <a:r>
              <a:rPr lang="en" sz="2300"/>
              <a:t>ORCID has multiple stakeholders</a:t>
            </a:r>
            <a:endParaRPr sz="2300"/>
          </a:p>
          <a:p>
            <a:pPr marL="457200" lvl="0" indent="-374650" algn="l" rtl="0">
              <a:spcBef>
                <a:spcPts val="0"/>
              </a:spcBef>
              <a:spcAft>
                <a:spcPts val="0"/>
              </a:spcAft>
              <a:buSzPts val="2300"/>
              <a:buChar char="●"/>
            </a:pPr>
            <a:r>
              <a:rPr lang="en" sz="2300"/>
              <a:t>Complex product and service offerings</a:t>
            </a:r>
            <a:endParaRPr sz="2300"/>
          </a:p>
        </p:txBody>
      </p:sp>
      <p:pic>
        <p:nvPicPr>
          <p:cNvPr id="49" name="Google Shape;49;p10"/>
          <p:cNvPicPr preferRelativeResize="0"/>
          <p:nvPr/>
        </p:nvPicPr>
        <p:blipFill>
          <a:blip r:embed="rId3">
            <a:alphaModFix/>
          </a:blip>
          <a:stretch>
            <a:fillRect/>
          </a:stretch>
        </p:blipFill>
        <p:spPr>
          <a:xfrm>
            <a:off x="4165685" y="723875"/>
            <a:ext cx="4363143" cy="3621275"/>
          </a:xfrm>
          <a:prstGeom prst="rect">
            <a:avLst/>
          </a:prstGeom>
          <a:noFill/>
          <a:ln w="9525" cap="flat" cmpd="sng">
            <a:solidFill>
              <a:srgbClr val="085C77"/>
            </a:solidFill>
            <a:prstDash val="solid"/>
            <a:round/>
            <a:headEnd type="none" w="sm" len="sm"/>
            <a:tailEnd type="none" w="sm" len="sm"/>
          </a:ln>
        </p:spPr>
      </p:pic>
      <p:sp>
        <p:nvSpPr>
          <p:cNvPr id="50" name="Google Shape;50;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274320" y="274320"/>
            <a:ext cx="87060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A lot of input fed into the development of our value stories</a:t>
            </a:r>
            <a:endParaRPr sz="2200"/>
          </a:p>
        </p:txBody>
      </p:sp>
      <p:sp>
        <p:nvSpPr>
          <p:cNvPr id="56" name="Google Shape;56;p11"/>
          <p:cNvSpPr txBox="1">
            <a:spLocks noGrp="1"/>
          </p:cNvSpPr>
          <p:nvPr>
            <p:ph type="body" idx="1"/>
          </p:nvPr>
        </p:nvSpPr>
        <p:spPr>
          <a:xfrm>
            <a:off x="121926" y="853450"/>
            <a:ext cx="4467600" cy="3415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Member/User Value Research</a:t>
            </a:r>
            <a:endParaRPr/>
          </a:p>
          <a:p>
            <a:pPr marL="457200" lvl="0" indent="-317500" algn="l" rtl="0">
              <a:spcBef>
                <a:spcPts val="0"/>
              </a:spcBef>
              <a:spcAft>
                <a:spcPts val="0"/>
              </a:spcAft>
              <a:buSzPts val="1400"/>
              <a:buChar char="●"/>
            </a:pPr>
            <a:r>
              <a:rPr lang="en"/>
              <a:t>Stakeholder mapping</a:t>
            </a:r>
            <a:endParaRPr/>
          </a:p>
          <a:p>
            <a:pPr marL="914400" lvl="1" indent="-317500" algn="l" rtl="0">
              <a:spcBef>
                <a:spcPts val="0"/>
              </a:spcBef>
              <a:spcAft>
                <a:spcPts val="0"/>
              </a:spcAft>
              <a:buSzPts val="1400"/>
              <a:buChar char="○"/>
            </a:pPr>
            <a:r>
              <a:rPr lang="en"/>
              <a:t>Stakeholder descriptions</a:t>
            </a:r>
            <a:endParaRPr/>
          </a:p>
          <a:p>
            <a:pPr marL="914400" lvl="1" indent="-317500" algn="l" rtl="0">
              <a:spcBef>
                <a:spcPts val="0"/>
              </a:spcBef>
              <a:spcAft>
                <a:spcPts val="0"/>
              </a:spcAft>
              <a:buSzPts val="1400"/>
              <a:buChar char="○"/>
            </a:pPr>
            <a:r>
              <a:rPr lang="en"/>
              <a:t>Persona descriptions</a:t>
            </a:r>
            <a:endParaRPr/>
          </a:p>
          <a:p>
            <a:pPr marL="457200" lvl="0" indent="-317500" algn="l" rtl="0">
              <a:spcBef>
                <a:spcPts val="0"/>
              </a:spcBef>
              <a:spcAft>
                <a:spcPts val="0"/>
              </a:spcAft>
              <a:buSzPts val="1400"/>
              <a:buChar char="●"/>
            </a:pPr>
            <a:r>
              <a:rPr lang="en"/>
              <a:t>Stakeholder benefits workshops</a:t>
            </a:r>
            <a:endParaRPr/>
          </a:p>
          <a:p>
            <a:pPr marL="457200" lvl="0" indent="-317500" algn="l" rtl="0">
              <a:spcBef>
                <a:spcPts val="0"/>
              </a:spcBef>
              <a:spcAft>
                <a:spcPts val="0"/>
              </a:spcAft>
              <a:buSzPts val="1400"/>
              <a:buChar char="●"/>
            </a:pPr>
            <a:r>
              <a:rPr lang="en"/>
              <a:t>Empathy mapping</a:t>
            </a:r>
            <a:endParaRPr/>
          </a:p>
          <a:p>
            <a:pPr marL="914400" lvl="1" indent="-317500" algn="l" rtl="0">
              <a:spcBef>
                <a:spcPts val="0"/>
              </a:spcBef>
              <a:spcAft>
                <a:spcPts val="0"/>
              </a:spcAft>
              <a:buSzPts val="1400"/>
              <a:buChar char="○"/>
            </a:pPr>
            <a:r>
              <a:rPr lang="en" i="1"/>
              <a:t>What our stakeholders feel, say, think, do</a:t>
            </a:r>
            <a:endParaRPr i="1"/>
          </a:p>
          <a:p>
            <a:pPr marL="914400" lvl="1" indent="-317500" algn="l" rtl="0">
              <a:spcBef>
                <a:spcPts val="0"/>
              </a:spcBef>
              <a:spcAft>
                <a:spcPts val="0"/>
              </a:spcAft>
              <a:buSzPts val="1400"/>
              <a:buChar char="○"/>
            </a:pPr>
            <a:r>
              <a:rPr lang="en" i="1"/>
              <a:t>What are their pains, what do they hope to gain</a:t>
            </a:r>
            <a:endParaRPr i="1"/>
          </a:p>
          <a:p>
            <a:pPr marL="457200" lvl="0" indent="-317500" algn="l" rtl="0">
              <a:spcBef>
                <a:spcPts val="0"/>
              </a:spcBef>
              <a:spcAft>
                <a:spcPts val="0"/>
              </a:spcAft>
              <a:buSzPts val="1400"/>
              <a:buChar char="●"/>
            </a:pPr>
            <a:r>
              <a:rPr lang="en">
                <a:solidFill>
                  <a:schemeClr val="accent2"/>
                </a:solidFill>
              </a:rPr>
              <a:t>Personae development</a:t>
            </a:r>
            <a:endParaRPr>
              <a:solidFill>
                <a:schemeClr val="accent2"/>
              </a:solidFill>
            </a:endParaRPr>
          </a:p>
          <a:p>
            <a:pPr marL="457200" lvl="0" indent="-317500" algn="l" rtl="0">
              <a:spcBef>
                <a:spcPts val="0"/>
              </a:spcBef>
              <a:spcAft>
                <a:spcPts val="0"/>
              </a:spcAft>
              <a:buClr>
                <a:schemeClr val="accent2"/>
              </a:buClr>
              <a:buSzPts val="1400"/>
              <a:buChar char="●"/>
            </a:pPr>
            <a:r>
              <a:rPr lang="en">
                <a:solidFill>
                  <a:schemeClr val="accent2"/>
                </a:solidFill>
              </a:rPr>
              <a:t>Internal/external message review and refinement</a:t>
            </a:r>
            <a:endParaRPr>
              <a:solidFill>
                <a:schemeClr val="accent2"/>
              </a:solidFill>
            </a:endParaRPr>
          </a:p>
          <a:p>
            <a:pPr marL="457200" lvl="0" indent="-317500" algn="l" rtl="0">
              <a:spcBef>
                <a:spcPts val="0"/>
              </a:spcBef>
              <a:spcAft>
                <a:spcPts val="0"/>
              </a:spcAft>
              <a:buClr>
                <a:schemeClr val="accent2"/>
              </a:buClr>
              <a:buSzPts val="1400"/>
              <a:buChar char="●"/>
            </a:pPr>
            <a:r>
              <a:rPr lang="en">
                <a:solidFill>
                  <a:schemeClr val="accent2"/>
                </a:solidFill>
              </a:rPr>
              <a:t>ORCID Board review</a:t>
            </a:r>
            <a:endParaRPr>
              <a:solidFill>
                <a:schemeClr val="accent2"/>
              </a:solidFill>
            </a:endParaRPr>
          </a:p>
          <a:p>
            <a:pPr marL="457200" lvl="0" indent="-317500" algn="l" rtl="0">
              <a:spcBef>
                <a:spcPts val="0"/>
              </a:spcBef>
              <a:spcAft>
                <a:spcPts val="0"/>
              </a:spcAft>
              <a:buClr>
                <a:schemeClr val="accent2"/>
              </a:buClr>
              <a:buSzPts val="1400"/>
              <a:buChar char="●"/>
            </a:pPr>
            <a:r>
              <a:rPr lang="en">
                <a:solidFill>
                  <a:schemeClr val="accent2"/>
                </a:solidFill>
              </a:rPr>
              <a:t>Final staff refinement</a:t>
            </a:r>
            <a:endParaRPr>
              <a:solidFill>
                <a:schemeClr val="accent2"/>
              </a:solidFill>
            </a:endParaRPr>
          </a:p>
        </p:txBody>
      </p:sp>
      <p:sp>
        <p:nvSpPr>
          <p:cNvPr id="57" name="Google Shape;57;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58" name="Google Shape;58;p11"/>
          <p:cNvPicPr preferRelativeResize="0"/>
          <p:nvPr/>
        </p:nvPicPr>
        <p:blipFill>
          <a:blip r:embed="rId3">
            <a:alphaModFix/>
          </a:blip>
          <a:stretch>
            <a:fillRect/>
          </a:stretch>
        </p:blipFill>
        <p:spPr>
          <a:xfrm>
            <a:off x="4963591" y="2712825"/>
            <a:ext cx="3968305" cy="1632327"/>
          </a:xfrm>
          <a:prstGeom prst="rect">
            <a:avLst/>
          </a:prstGeom>
          <a:noFill/>
          <a:ln w="9525" cap="flat" cmpd="sng">
            <a:solidFill>
              <a:srgbClr val="003449"/>
            </a:solidFill>
            <a:prstDash val="solid"/>
            <a:round/>
            <a:headEnd type="none" w="sm" len="sm"/>
            <a:tailEnd type="none" w="sm" len="sm"/>
          </a:ln>
        </p:spPr>
      </p:pic>
      <p:pic>
        <p:nvPicPr>
          <p:cNvPr id="59" name="Google Shape;59;p11"/>
          <p:cNvPicPr preferRelativeResize="0"/>
          <p:nvPr/>
        </p:nvPicPr>
        <p:blipFill>
          <a:blip r:embed="rId4">
            <a:alphaModFix/>
          </a:blip>
          <a:stretch>
            <a:fillRect/>
          </a:stretch>
        </p:blipFill>
        <p:spPr>
          <a:xfrm>
            <a:off x="7586901" y="706625"/>
            <a:ext cx="1393424" cy="2934731"/>
          </a:xfrm>
          <a:prstGeom prst="rect">
            <a:avLst/>
          </a:prstGeom>
          <a:noFill/>
          <a:ln w="9525" cap="flat" cmpd="sng">
            <a:solidFill>
              <a:srgbClr val="003449"/>
            </a:solidFill>
            <a:prstDash val="solid"/>
            <a:round/>
            <a:headEnd type="none" w="sm" len="sm"/>
            <a:tailEnd type="none" w="sm" len="sm"/>
          </a:ln>
        </p:spPr>
      </p:pic>
      <p:pic>
        <p:nvPicPr>
          <p:cNvPr id="60" name="Google Shape;60;p11"/>
          <p:cNvPicPr preferRelativeResize="0"/>
          <p:nvPr/>
        </p:nvPicPr>
        <p:blipFill>
          <a:blip r:embed="rId5">
            <a:alphaModFix/>
          </a:blip>
          <a:stretch>
            <a:fillRect/>
          </a:stretch>
        </p:blipFill>
        <p:spPr>
          <a:xfrm>
            <a:off x="4512725" y="706625"/>
            <a:ext cx="1520264" cy="1811202"/>
          </a:xfrm>
          <a:prstGeom prst="rect">
            <a:avLst/>
          </a:prstGeom>
          <a:noFill/>
          <a:ln w="9525" cap="flat" cmpd="sng">
            <a:solidFill>
              <a:srgbClr val="003449"/>
            </a:solidFill>
            <a:prstDash val="solid"/>
            <a:round/>
            <a:headEnd type="none" w="sm" len="sm"/>
            <a:tailEnd type="none" w="sm" len="sm"/>
          </a:ln>
        </p:spPr>
      </p:pic>
      <p:pic>
        <p:nvPicPr>
          <p:cNvPr id="61" name="Google Shape;61;p11"/>
          <p:cNvPicPr preferRelativeResize="0"/>
          <p:nvPr/>
        </p:nvPicPr>
        <p:blipFill>
          <a:blip r:embed="rId6">
            <a:alphaModFix/>
          </a:blip>
          <a:stretch>
            <a:fillRect/>
          </a:stretch>
        </p:blipFill>
        <p:spPr>
          <a:xfrm>
            <a:off x="5197320" y="1651767"/>
            <a:ext cx="2482748" cy="1044439"/>
          </a:xfrm>
          <a:prstGeom prst="rect">
            <a:avLst/>
          </a:prstGeom>
          <a:noFill/>
          <a:ln w="9525" cap="flat" cmpd="sng">
            <a:solidFill>
              <a:srgbClr val="003449"/>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244400" y="1376975"/>
            <a:ext cx="8649300" cy="169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000"/>
              <a:t>How to use Value Stories</a:t>
            </a:r>
            <a:endParaRPr sz="7000"/>
          </a:p>
        </p:txBody>
      </p:sp>
      <p:sp>
        <p:nvSpPr>
          <p:cNvPr id="67" name="Google Shape;67;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lt1"/>
                </a:solidFill>
              </a:rPr>
              <a:t>5</a:t>
            </a:fld>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274320" y="274320"/>
            <a:ext cx="8706000" cy="5157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sz="2100">
                <a:solidFill>
                  <a:schemeClr val="accent2"/>
                </a:solidFill>
              </a:rPr>
              <a:t>Please feel free to use these wherever you need to communicate ORCID’s value to your researchers or colleagues</a:t>
            </a:r>
            <a:endParaRPr sz="2100"/>
          </a:p>
        </p:txBody>
      </p:sp>
      <p:sp>
        <p:nvSpPr>
          <p:cNvPr id="73" name="Google Shape;73;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74" name="Google Shape;74;p13"/>
          <p:cNvSpPr txBox="1">
            <a:spLocks noGrp="1"/>
          </p:cNvSpPr>
          <p:nvPr>
            <p:ph type="body" idx="1"/>
          </p:nvPr>
        </p:nvSpPr>
        <p:spPr>
          <a:xfrm>
            <a:off x="274325" y="1293274"/>
            <a:ext cx="8401800" cy="31281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a:t>ORCID’s Value Stories can be used any place you need to help your researchers, partners, or colleagues understand the value ORCID can bring. Simply use the messages for the audience you intend to communicate with. They can be woven throughout your website, used in your own outreach resources, blog posts, social media, engagement materials, presentation templates, emails, documentation, support communication, or internal communications.</a:t>
            </a:r>
            <a:endParaRPr/>
          </a:p>
          <a:p>
            <a:pPr marL="0" lvl="0" indent="0" algn="l" rtl="0">
              <a:spcBef>
                <a:spcPts val="1200"/>
              </a:spcBef>
              <a:spcAft>
                <a:spcPts val="0"/>
              </a:spcAft>
              <a:buNone/>
            </a:pPr>
            <a:endParaRPr/>
          </a:p>
          <a:p>
            <a:pPr marL="0" lvl="0" indent="0" algn="ctr" rtl="0">
              <a:spcBef>
                <a:spcPts val="1200"/>
              </a:spcBef>
              <a:spcAft>
                <a:spcPts val="0"/>
              </a:spcAft>
              <a:buNone/>
            </a:pPr>
            <a:r>
              <a:rPr lang="en" sz="1800" b="1">
                <a:solidFill>
                  <a:schemeClr val="accent4"/>
                </a:solidFill>
              </a:rPr>
              <a:t>To use, go to File &gt; Make a copy &gt; Entire presentation and browse to your own Google workspace, and Save. </a:t>
            </a:r>
            <a:endParaRPr sz="1800" b="1">
              <a:solidFill>
                <a:schemeClr val="accent4"/>
              </a:solidFill>
            </a:endParaRPr>
          </a:p>
          <a:p>
            <a:pPr marL="0" lvl="0" indent="0" algn="l" rtl="0">
              <a:spcBef>
                <a:spcPts val="1200"/>
              </a:spcBef>
              <a:spcAft>
                <a:spcPts val="0"/>
              </a:spcAft>
              <a:buNone/>
            </a:pPr>
            <a:endParaRPr/>
          </a:p>
          <a:p>
            <a:pPr marL="0" lvl="0" indent="0" algn="l" rtl="0">
              <a:spcBef>
                <a:spcPts val="1200"/>
              </a:spcBef>
              <a:spcAft>
                <a:spcPts val="10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244400" y="1376975"/>
            <a:ext cx="8649300" cy="169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000"/>
              <a:t>ORCID’s Value Stories</a:t>
            </a:r>
            <a:endParaRPr sz="7000"/>
          </a:p>
        </p:txBody>
      </p:sp>
      <p:sp>
        <p:nvSpPr>
          <p:cNvPr id="80" name="Google Shape;80;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lt1"/>
                </a:solidFill>
              </a:rPr>
              <a:t>7</a:t>
            </a:fld>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569200" y="4572178"/>
            <a:ext cx="3863400" cy="42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Researchers</a:t>
            </a:r>
            <a:endParaRPr>
              <a:solidFill>
                <a:schemeClr val="lt1"/>
              </a:solidFill>
            </a:endParaRPr>
          </a:p>
        </p:txBody>
      </p:sp>
      <p:sp>
        <p:nvSpPr>
          <p:cNvPr id="86" name="Google Shape;86;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87" name="Google Shape;87;p15"/>
          <p:cNvPicPr preferRelativeResize="0"/>
          <p:nvPr/>
        </p:nvPicPr>
        <p:blipFill>
          <a:blip r:embed="rId3">
            <a:alphaModFix/>
          </a:blip>
          <a:stretch>
            <a:fillRect/>
          </a:stretch>
        </p:blipFill>
        <p:spPr>
          <a:xfrm>
            <a:off x="239387" y="1600283"/>
            <a:ext cx="4832674" cy="2718376"/>
          </a:xfrm>
          <a:prstGeom prst="rect">
            <a:avLst/>
          </a:prstGeom>
          <a:noFill/>
          <a:ln w="9525" cap="flat" cmpd="sng">
            <a:solidFill>
              <a:srgbClr val="085C77"/>
            </a:solidFill>
            <a:prstDash val="solid"/>
            <a:round/>
            <a:headEnd type="none" w="sm" len="sm"/>
            <a:tailEnd type="none" w="sm" len="sm"/>
          </a:ln>
          <a:effectLst>
            <a:outerShdw blurRad="57150" dist="47625" dir="2760000" algn="bl" rotWithShape="0">
              <a:schemeClr val="accent2">
                <a:alpha val="43000"/>
              </a:schemeClr>
            </a:outerShdw>
          </a:effectLst>
        </p:spPr>
      </p:pic>
      <p:graphicFrame>
        <p:nvGraphicFramePr>
          <p:cNvPr id="88" name="Google Shape;88;p15"/>
          <p:cNvGraphicFramePr/>
          <p:nvPr/>
        </p:nvGraphicFramePr>
        <p:xfrm>
          <a:off x="5238775" y="236388"/>
          <a:ext cx="3000000" cy="3000000"/>
        </p:xfrm>
        <a:graphic>
          <a:graphicData uri="http://schemas.openxmlformats.org/drawingml/2006/table">
            <a:tbl>
              <a:tblPr>
                <a:noFill/>
                <a:tableStyleId>{4449C62B-1F9E-434F-9E35-70B045B1C5C0}</a:tableStyleId>
              </a:tblPr>
              <a:tblGrid>
                <a:gridCol w="926025">
                  <a:extLst>
                    <a:ext uri="{9D8B030D-6E8A-4147-A177-3AD203B41FA5}">
                      <a16:colId xmlns:a16="http://schemas.microsoft.com/office/drawing/2014/main" val="20000"/>
                    </a:ext>
                  </a:extLst>
                </a:gridCol>
                <a:gridCol w="2771400">
                  <a:extLst>
                    <a:ext uri="{9D8B030D-6E8A-4147-A177-3AD203B41FA5}">
                      <a16:colId xmlns:a16="http://schemas.microsoft.com/office/drawing/2014/main" val="20001"/>
                    </a:ext>
                  </a:extLst>
                </a:gridCol>
              </a:tblGrid>
              <a:tr h="5677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50" b="1">
                          <a:solidFill>
                            <a:schemeClr val="accent1"/>
                          </a:solidFill>
                          <a:latin typeface="Open Sans"/>
                          <a:ea typeface="Open Sans"/>
                          <a:cs typeface="Open Sans"/>
                          <a:sym typeface="Open Sans"/>
                        </a:rPr>
                        <a:t>Uniquely yours.</a:t>
                      </a:r>
                      <a:r>
                        <a:rPr lang="en" sz="750" b="1">
                          <a:latin typeface="Open Sans"/>
                          <a:ea typeface="Open Sans"/>
                          <a:cs typeface="Open Sans"/>
                          <a:sym typeface="Open Sans"/>
                        </a:rPr>
                        <a:t> </a:t>
                      </a:r>
                      <a:r>
                        <a:rPr lang="en" sz="750">
                          <a:latin typeface="Open Sans"/>
                          <a:ea typeface="Open Sans"/>
                          <a:cs typeface="Open Sans"/>
                          <a:sym typeface="Open Sans"/>
                        </a:rPr>
                        <a:t>Distinguish yourself and claim credit for your work while controlling access to your data, no matter how many people have your same (or similar) name.</a:t>
                      </a:r>
                      <a:endParaRPr sz="750">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0"/>
                  </a:ext>
                </a:extLst>
              </a:tr>
              <a:tr h="591050">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00" b="1">
                          <a:solidFill>
                            <a:schemeClr val="accent6"/>
                          </a:solidFill>
                          <a:latin typeface="Open Sans"/>
                          <a:ea typeface="Open Sans"/>
                          <a:cs typeface="Open Sans"/>
                          <a:sym typeface="Open Sans"/>
                        </a:rPr>
                        <a:t>Name flexibility.</a:t>
                      </a:r>
                      <a:r>
                        <a:rPr lang="en" sz="700" b="1">
                          <a:latin typeface="Open Sans"/>
                          <a:ea typeface="Open Sans"/>
                          <a:cs typeface="Open Sans"/>
                          <a:sym typeface="Open Sans"/>
                        </a:rPr>
                        <a:t> </a:t>
                      </a:r>
                      <a:r>
                        <a:rPr lang="en" sz="700">
                          <a:latin typeface="Open Sans"/>
                          <a:ea typeface="Open Sans"/>
                          <a:cs typeface="Open Sans"/>
                          <a:sym typeface="Open Sans"/>
                        </a:rPr>
                        <a:t>ORCID helps reduce the negative consequences of name changes so you will no longer be limited to the name you used when you began your career.</a:t>
                      </a:r>
                      <a:endParaRPr sz="700">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1"/>
                  </a:ext>
                </a:extLst>
              </a:tr>
              <a:tr h="6763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00" b="1">
                          <a:solidFill>
                            <a:schemeClr val="accent5"/>
                          </a:solidFill>
                          <a:latin typeface="Open Sans"/>
                          <a:ea typeface="Open Sans"/>
                          <a:cs typeface="Open Sans"/>
                          <a:sym typeface="Open Sans"/>
                        </a:rPr>
                        <a:t>More time for research.</a:t>
                      </a:r>
                      <a:r>
                        <a:rPr lang="en" sz="700" b="1">
                          <a:latin typeface="Open Sans"/>
                          <a:ea typeface="Open Sans"/>
                          <a:cs typeface="Open Sans"/>
                          <a:sym typeface="Open Sans"/>
                        </a:rPr>
                        <a:t> </a:t>
                      </a:r>
                      <a:r>
                        <a:rPr lang="en" sz="700">
                          <a:latin typeface="Open Sans"/>
                          <a:ea typeface="Open Sans"/>
                          <a:cs typeface="Open Sans"/>
                          <a:sym typeface="Open Sans"/>
                        </a:rPr>
                        <a:t>By allowing trusted organizations to add your research information to your ORCID record, you can spend more time conducting your research and less time managing it!</a:t>
                      </a:r>
                      <a:endParaRPr sz="700">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2"/>
                  </a:ext>
                </a:extLst>
              </a:tr>
              <a:tr h="6763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00" b="1">
                          <a:solidFill>
                            <a:schemeClr val="accent4"/>
                          </a:solidFill>
                          <a:latin typeface="Open Sans"/>
                          <a:ea typeface="Open Sans"/>
                          <a:cs typeface="Open Sans"/>
                          <a:sym typeface="Open Sans"/>
                        </a:rPr>
                        <a:t>Control your visibility and discovery.</a:t>
                      </a:r>
                      <a:r>
                        <a:rPr lang="en" sz="700" b="1">
                          <a:latin typeface="Open Sans"/>
                          <a:ea typeface="Open Sans"/>
                          <a:cs typeface="Open Sans"/>
                          <a:sym typeface="Open Sans"/>
                        </a:rPr>
                        <a:t> </a:t>
                      </a:r>
                      <a:r>
                        <a:rPr lang="en" sz="700">
                          <a:latin typeface="Open Sans"/>
                          <a:ea typeface="Open Sans"/>
                          <a:cs typeface="Open Sans"/>
                          <a:sym typeface="Open Sans"/>
                        </a:rPr>
                        <a:t>ORCID links all your research together, while you control the visibility of each piece of data. Easily see links to your research activities in one place—affiliations, funding, publications, and other contributions.</a:t>
                      </a:r>
                      <a:endParaRPr sz="700">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3"/>
                  </a:ext>
                </a:extLst>
              </a:tr>
              <a:tr h="6763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00" b="1">
                          <a:solidFill>
                            <a:schemeClr val="accent3"/>
                          </a:solidFill>
                          <a:latin typeface="Open Sans"/>
                          <a:ea typeface="Open Sans"/>
                          <a:cs typeface="Open Sans"/>
                          <a:sym typeface="Open Sans"/>
                        </a:rPr>
                        <a:t>Reduced administrative burden. </a:t>
                      </a:r>
                      <a:r>
                        <a:rPr lang="en" sz="700">
                          <a:latin typeface="Open Sans"/>
                          <a:ea typeface="Open Sans"/>
                          <a:cs typeface="Open Sans"/>
                          <a:sym typeface="Open Sans"/>
                        </a:rPr>
                        <a:t>Experience greater ease as an increasing number of manuscript submission and grant application forms can be auto-populated when you log into their systems with your ORCID. Spend less time re-entering your data!</a:t>
                      </a:r>
                      <a:endParaRPr sz="700">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4"/>
                  </a:ext>
                </a:extLst>
              </a:tr>
              <a:tr h="6763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50" b="1">
                          <a:solidFill>
                            <a:srgbClr val="2E7F9F"/>
                          </a:solidFill>
                          <a:latin typeface="Open Sans"/>
                          <a:ea typeface="Open Sans"/>
                          <a:cs typeface="Open Sans"/>
                          <a:sym typeface="Open Sans"/>
                        </a:rPr>
                        <a:t>Portable profile data.</a:t>
                      </a:r>
                      <a:r>
                        <a:rPr lang="en" sz="750" b="1">
                          <a:latin typeface="Open Sans"/>
                          <a:ea typeface="Open Sans"/>
                          <a:cs typeface="Open Sans"/>
                          <a:sym typeface="Open Sans"/>
                        </a:rPr>
                        <a:t> </a:t>
                      </a:r>
                      <a:r>
                        <a:rPr lang="en" sz="750">
                          <a:latin typeface="Open Sans"/>
                          <a:ea typeface="Open Sans"/>
                          <a:cs typeface="Open Sans"/>
                          <a:sym typeface="Open Sans"/>
                        </a:rPr>
                        <a:t>Easily share the data in your record with an increasing number of funding, publications, data repositories, and other research workflows.</a:t>
                      </a:r>
                      <a:endParaRPr sz="750">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89" name="Google Shape;89;p15"/>
          <p:cNvSpPr txBox="1"/>
          <p:nvPr/>
        </p:nvSpPr>
        <p:spPr>
          <a:xfrm>
            <a:off x="239375" y="247850"/>
            <a:ext cx="4832700" cy="1098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 sz="1800" b="1">
                <a:solidFill>
                  <a:schemeClr val="accent2"/>
                </a:solidFill>
                <a:latin typeface="Open Sans"/>
                <a:ea typeface="Open Sans"/>
                <a:cs typeface="Open Sans"/>
                <a:sym typeface="Open Sans"/>
              </a:rPr>
              <a:t>All your research information accessible via your own unique profile, to be used wherever you need it.</a:t>
            </a:r>
            <a:endParaRPr sz="1800">
              <a:solidFill>
                <a:schemeClr val="accent2"/>
              </a:solidFill>
              <a:latin typeface="Open Sans"/>
              <a:ea typeface="Open Sans"/>
              <a:cs typeface="Open Sans"/>
              <a:sym typeface="Open Sans"/>
            </a:endParaRPr>
          </a:p>
        </p:txBody>
      </p:sp>
      <p:pic>
        <p:nvPicPr>
          <p:cNvPr id="90" name="Google Shape;90;p15"/>
          <p:cNvPicPr preferRelativeResize="0"/>
          <p:nvPr/>
        </p:nvPicPr>
        <p:blipFill>
          <a:blip r:embed="rId4">
            <a:alphaModFix/>
          </a:blip>
          <a:stretch>
            <a:fillRect/>
          </a:stretch>
        </p:blipFill>
        <p:spPr>
          <a:xfrm>
            <a:off x="5441641" y="281144"/>
            <a:ext cx="545592" cy="476845"/>
          </a:xfrm>
          <a:prstGeom prst="rect">
            <a:avLst/>
          </a:prstGeom>
          <a:noFill/>
          <a:ln>
            <a:noFill/>
          </a:ln>
        </p:spPr>
      </p:pic>
      <p:pic>
        <p:nvPicPr>
          <p:cNvPr id="91" name="Google Shape;91;p15"/>
          <p:cNvPicPr preferRelativeResize="0"/>
          <p:nvPr/>
        </p:nvPicPr>
        <p:blipFill>
          <a:blip r:embed="rId5">
            <a:alphaModFix/>
          </a:blip>
          <a:stretch>
            <a:fillRect/>
          </a:stretch>
        </p:blipFill>
        <p:spPr>
          <a:xfrm>
            <a:off x="5429450" y="838800"/>
            <a:ext cx="569976" cy="511013"/>
          </a:xfrm>
          <a:prstGeom prst="rect">
            <a:avLst/>
          </a:prstGeom>
          <a:noFill/>
          <a:ln>
            <a:noFill/>
          </a:ln>
        </p:spPr>
      </p:pic>
      <p:pic>
        <p:nvPicPr>
          <p:cNvPr id="92" name="Google Shape;92;p15"/>
          <p:cNvPicPr preferRelativeResize="0"/>
          <p:nvPr/>
        </p:nvPicPr>
        <p:blipFill>
          <a:blip r:embed="rId6">
            <a:alphaModFix/>
          </a:blip>
          <a:stretch>
            <a:fillRect/>
          </a:stretch>
        </p:blipFill>
        <p:spPr>
          <a:xfrm>
            <a:off x="5441638" y="1493551"/>
            <a:ext cx="545592" cy="476845"/>
          </a:xfrm>
          <a:prstGeom prst="rect">
            <a:avLst/>
          </a:prstGeom>
          <a:noFill/>
          <a:ln>
            <a:noFill/>
          </a:ln>
        </p:spPr>
      </p:pic>
      <p:pic>
        <p:nvPicPr>
          <p:cNvPr id="93" name="Google Shape;93;p15"/>
          <p:cNvPicPr preferRelativeResize="0"/>
          <p:nvPr/>
        </p:nvPicPr>
        <p:blipFill>
          <a:blip r:embed="rId7">
            <a:alphaModFix/>
          </a:blip>
          <a:stretch>
            <a:fillRect/>
          </a:stretch>
        </p:blipFill>
        <p:spPr>
          <a:xfrm>
            <a:off x="5441638" y="2203163"/>
            <a:ext cx="545592" cy="476845"/>
          </a:xfrm>
          <a:prstGeom prst="rect">
            <a:avLst/>
          </a:prstGeom>
          <a:noFill/>
          <a:ln>
            <a:noFill/>
          </a:ln>
        </p:spPr>
      </p:pic>
      <p:pic>
        <p:nvPicPr>
          <p:cNvPr id="94" name="Google Shape;94;p15"/>
          <p:cNvPicPr preferRelativeResize="0"/>
          <p:nvPr/>
        </p:nvPicPr>
        <p:blipFill>
          <a:blip r:embed="rId8">
            <a:alphaModFix/>
          </a:blip>
          <a:stretch>
            <a:fillRect/>
          </a:stretch>
        </p:blipFill>
        <p:spPr>
          <a:xfrm>
            <a:off x="5441638" y="2982901"/>
            <a:ext cx="545592" cy="476845"/>
          </a:xfrm>
          <a:prstGeom prst="rect">
            <a:avLst/>
          </a:prstGeom>
          <a:noFill/>
          <a:ln>
            <a:noFill/>
          </a:ln>
        </p:spPr>
      </p:pic>
      <p:pic>
        <p:nvPicPr>
          <p:cNvPr id="95" name="Google Shape;95;p15"/>
          <p:cNvPicPr preferRelativeResize="0"/>
          <p:nvPr/>
        </p:nvPicPr>
        <p:blipFill>
          <a:blip r:embed="rId9">
            <a:alphaModFix/>
          </a:blip>
          <a:stretch>
            <a:fillRect/>
          </a:stretch>
        </p:blipFill>
        <p:spPr>
          <a:xfrm>
            <a:off x="5441638" y="3727989"/>
            <a:ext cx="545592" cy="47684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569200" y="4572175"/>
            <a:ext cx="8023500" cy="42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Universities and Research Institutions</a:t>
            </a:r>
            <a:endParaRPr>
              <a:solidFill>
                <a:schemeClr val="lt1"/>
              </a:solidFill>
            </a:endParaRPr>
          </a:p>
        </p:txBody>
      </p:sp>
      <p:sp>
        <p:nvSpPr>
          <p:cNvPr id="101" name="Google Shape;101;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graphicFrame>
        <p:nvGraphicFramePr>
          <p:cNvPr id="102" name="Google Shape;102;p16"/>
          <p:cNvGraphicFramePr/>
          <p:nvPr/>
        </p:nvGraphicFramePr>
        <p:xfrm>
          <a:off x="5347370" y="196899"/>
          <a:ext cx="3000000" cy="3000000"/>
        </p:xfrm>
        <a:graphic>
          <a:graphicData uri="http://schemas.openxmlformats.org/drawingml/2006/table">
            <a:tbl>
              <a:tblPr>
                <a:noFill/>
                <a:tableStyleId>{4449C62B-1F9E-434F-9E35-70B045B1C5C0}</a:tableStyleId>
              </a:tblPr>
              <a:tblGrid>
                <a:gridCol w="837175">
                  <a:extLst>
                    <a:ext uri="{9D8B030D-6E8A-4147-A177-3AD203B41FA5}">
                      <a16:colId xmlns:a16="http://schemas.microsoft.com/office/drawing/2014/main" val="20000"/>
                    </a:ext>
                  </a:extLst>
                </a:gridCol>
                <a:gridCol w="2771400">
                  <a:extLst>
                    <a:ext uri="{9D8B030D-6E8A-4147-A177-3AD203B41FA5}">
                      <a16:colId xmlns:a16="http://schemas.microsoft.com/office/drawing/2014/main" val="20001"/>
                    </a:ext>
                  </a:extLst>
                </a:gridCol>
              </a:tblGrid>
              <a:tr h="5677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50" b="1">
                          <a:solidFill>
                            <a:schemeClr val="accent1"/>
                          </a:solidFill>
                          <a:latin typeface="Open Sans"/>
                          <a:ea typeface="Open Sans"/>
                          <a:cs typeface="Open Sans"/>
                          <a:sym typeface="Open Sans"/>
                        </a:rPr>
                        <a:t>Name disambiguation.</a:t>
                      </a:r>
                      <a:r>
                        <a:rPr lang="en" sz="750" b="1">
                          <a:latin typeface="Open Sans"/>
                          <a:ea typeface="Open Sans"/>
                          <a:cs typeface="Open Sans"/>
                          <a:sym typeface="Open Sans"/>
                        </a:rPr>
                        <a:t> </a:t>
                      </a:r>
                      <a:r>
                        <a:rPr lang="en" sz="750">
                          <a:latin typeface="Open Sans"/>
                          <a:ea typeface="Open Sans"/>
                          <a:cs typeface="Open Sans"/>
                          <a:sym typeface="Open Sans"/>
                        </a:rPr>
                        <a:t>Have confidence that you have correctly identified contributions from your researchers, regardless of the popularity or variability of their names.</a:t>
                      </a:r>
                      <a:endParaRPr sz="750" b="1">
                        <a:solidFill>
                          <a:schemeClr val="accent1"/>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0"/>
                  </a:ext>
                </a:extLst>
              </a:tr>
              <a:tr h="591050">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50" b="1">
                          <a:solidFill>
                            <a:schemeClr val="accent6"/>
                          </a:solidFill>
                          <a:latin typeface="Open Sans"/>
                          <a:ea typeface="Open Sans"/>
                          <a:cs typeface="Open Sans"/>
                          <a:sym typeface="Open Sans"/>
                        </a:rPr>
                        <a:t>Better research connections.</a:t>
                      </a:r>
                      <a:r>
                        <a:rPr lang="en" sz="750" b="1">
                          <a:latin typeface="Open Sans"/>
                          <a:ea typeface="Open Sans"/>
                          <a:cs typeface="Open Sans"/>
                          <a:sym typeface="Open Sans"/>
                        </a:rPr>
                        <a:t> </a:t>
                      </a:r>
                      <a:r>
                        <a:rPr lang="en" sz="750">
                          <a:latin typeface="Open Sans"/>
                          <a:ea typeface="Open Sans"/>
                          <a:cs typeface="Open Sans"/>
                          <a:sym typeface="Open Sans"/>
                        </a:rPr>
                        <a:t>Follow your researchers' careers even after they leave your institution. Keep better track of collaborators and peers at other institutions.</a:t>
                      </a:r>
                      <a:endParaRPr sz="750" b="1">
                        <a:solidFill>
                          <a:schemeClr val="accent6"/>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1"/>
                  </a:ext>
                </a:extLst>
              </a:tr>
              <a:tr h="6763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50" b="1">
                          <a:solidFill>
                            <a:schemeClr val="accent5"/>
                          </a:solidFill>
                          <a:latin typeface="Open Sans"/>
                          <a:ea typeface="Open Sans"/>
                          <a:cs typeface="Open Sans"/>
                          <a:sym typeface="Open Sans"/>
                        </a:rPr>
                        <a:t>Reduce costs.</a:t>
                      </a:r>
                      <a:r>
                        <a:rPr lang="en" sz="750" b="1">
                          <a:latin typeface="Open Sans"/>
                          <a:ea typeface="Open Sans"/>
                          <a:cs typeface="Open Sans"/>
                          <a:sym typeface="Open Sans"/>
                        </a:rPr>
                        <a:t> </a:t>
                      </a:r>
                      <a:r>
                        <a:rPr lang="en" sz="750">
                          <a:latin typeface="Open Sans"/>
                          <a:ea typeface="Open Sans"/>
                          <a:cs typeface="Open Sans"/>
                          <a:sym typeface="Open Sans"/>
                        </a:rPr>
                        <a:t>Reduce the costs required to track the research that comes from your institution by automatically accessing authoritative trusted publication and funding data from your researchers' ORCID records.</a:t>
                      </a:r>
                      <a:endParaRPr sz="750" b="1">
                        <a:solidFill>
                          <a:schemeClr val="accent5"/>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2"/>
                  </a:ext>
                </a:extLst>
              </a:tr>
              <a:tr h="6763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50" b="1">
                          <a:solidFill>
                            <a:schemeClr val="accent4"/>
                          </a:solidFill>
                          <a:latin typeface="Open Sans"/>
                          <a:ea typeface="Open Sans"/>
                          <a:cs typeface="Open Sans"/>
                          <a:sym typeface="Open Sans"/>
                        </a:rPr>
                        <a:t>Improved visibility of outputs</a:t>
                      </a:r>
                      <a:r>
                        <a:rPr lang="en" sz="750">
                          <a:solidFill>
                            <a:schemeClr val="accent4"/>
                          </a:solidFill>
                          <a:latin typeface="Open Sans"/>
                          <a:ea typeface="Open Sans"/>
                          <a:cs typeface="Open Sans"/>
                          <a:sym typeface="Open Sans"/>
                        </a:rPr>
                        <a:t>.</a:t>
                      </a:r>
                      <a:r>
                        <a:rPr lang="en" sz="750">
                          <a:latin typeface="Open Sans"/>
                          <a:ea typeface="Open Sans"/>
                          <a:cs typeface="Open Sans"/>
                          <a:sym typeface="Open Sans"/>
                        </a:rPr>
                        <a:t> Improve the visibility of your researchers' outputs and ensure they get the recognition they deserve by automatically writing authoritative, trusted affiliation data via integration with the ORCID registry.</a:t>
                      </a:r>
                      <a:endParaRPr sz="750" b="1">
                        <a:solidFill>
                          <a:schemeClr val="accent4"/>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3"/>
                  </a:ext>
                </a:extLst>
              </a:tr>
              <a:tr h="6763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00" b="1">
                          <a:solidFill>
                            <a:schemeClr val="accent3"/>
                          </a:solidFill>
                          <a:latin typeface="Open Sans"/>
                          <a:ea typeface="Open Sans"/>
                          <a:cs typeface="Open Sans"/>
                          <a:sym typeface="Open Sans"/>
                        </a:rPr>
                        <a:t>Reduced administrative burden.</a:t>
                      </a:r>
                      <a:r>
                        <a:rPr lang="en" sz="700" b="1">
                          <a:latin typeface="Open Sans"/>
                          <a:ea typeface="Open Sans"/>
                          <a:cs typeface="Open Sans"/>
                          <a:sym typeface="Open Sans"/>
                        </a:rPr>
                        <a:t> </a:t>
                      </a:r>
                      <a:r>
                        <a:rPr lang="en" sz="700">
                          <a:latin typeface="Open Sans"/>
                          <a:ea typeface="Open Sans"/>
                          <a:cs typeface="Open Sans"/>
                          <a:sym typeface="Open Sans"/>
                        </a:rPr>
                        <a:t>Increase both efficiency and quality in critical processes like assessment exercises. Avoid time spent re-entering data during submission, review, and reporting. When your researchers have more time to spend on research, you save money!</a:t>
                      </a:r>
                      <a:endParaRPr sz="700" b="1">
                        <a:solidFill>
                          <a:schemeClr val="accent3"/>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4"/>
                  </a:ext>
                </a:extLst>
              </a:tr>
              <a:tr h="676375">
                <a:tc>
                  <a:txBody>
                    <a:bodyPr/>
                    <a:lstStyle/>
                    <a:p>
                      <a:pPr marL="0" lvl="0" indent="0" algn="l" rtl="0">
                        <a:spcBef>
                          <a:spcPts val="0"/>
                        </a:spcBef>
                        <a:spcAft>
                          <a:spcPts val="0"/>
                        </a:spcAft>
                        <a:buNone/>
                      </a:pPr>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 sz="700" b="1">
                          <a:solidFill>
                            <a:srgbClr val="085C77"/>
                          </a:solidFill>
                          <a:latin typeface="Open Sans"/>
                          <a:ea typeface="Open Sans"/>
                          <a:cs typeface="Open Sans"/>
                          <a:sym typeface="Open Sans"/>
                        </a:rPr>
                        <a:t>Interconnected infrastructure.</a:t>
                      </a:r>
                      <a:r>
                        <a:rPr lang="en" sz="700" b="1">
                          <a:latin typeface="Open Sans"/>
                          <a:ea typeface="Open Sans"/>
                          <a:cs typeface="Open Sans"/>
                          <a:sym typeface="Open Sans"/>
                        </a:rPr>
                        <a:t> </a:t>
                      </a:r>
                      <a:r>
                        <a:rPr lang="en" sz="700">
                          <a:latin typeface="Open Sans"/>
                          <a:ea typeface="Open Sans"/>
                          <a:cs typeface="Open Sans"/>
                          <a:sym typeface="Open Sans"/>
                        </a:rPr>
                        <a:t>The ORCID registry is an open, interconnected hub of profile data. By integrating with ORCID, you can contribute affiliation data and extend the reach of your systems. Sharing data with ORCID can help you to avoid being locked into costly, proprietary systems.</a:t>
                      </a:r>
                      <a:endParaRPr sz="700" b="1">
                        <a:solidFill>
                          <a:srgbClr val="2E7F9F"/>
                        </a:solidFill>
                        <a:latin typeface="Open Sans"/>
                        <a:ea typeface="Open Sans"/>
                        <a:cs typeface="Open Sans"/>
                        <a:sym typeface="Open Sans"/>
                      </a:endParaRPr>
                    </a:p>
                  </a:txBody>
                  <a:tcPr marL="91425" marR="91425" marT="91425" marB="91425">
                    <a:lnL w="9525" cap="flat" cmpd="sng">
                      <a:solidFill>
                        <a:srgbClr val="085C77"/>
                      </a:solidFill>
                      <a:prstDash val="solid"/>
                      <a:round/>
                      <a:headEnd type="none" w="sm" len="sm"/>
                      <a:tailEnd type="none" w="sm" len="sm"/>
                    </a:lnL>
                    <a:lnR w="9525" cap="flat" cmpd="sng">
                      <a:solidFill>
                        <a:srgbClr val="085C77"/>
                      </a:solidFill>
                      <a:prstDash val="solid"/>
                      <a:round/>
                      <a:headEnd type="none" w="sm" len="sm"/>
                      <a:tailEnd type="none" w="sm" len="sm"/>
                    </a:lnR>
                    <a:lnT w="9525" cap="flat" cmpd="sng">
                      <a:solidFill>
                        <a:srgbClr val="085C77"/>
                      </a:solidFill>
                      <a:prstDash val="solid"/>
                      <a:round/>
                      <a:headEnd type="none" w="sm" len="sm"/>
                      <a:tailEnd type="none" w="sm" len="sm"/>
                    </a:lnT>
                    <a:lnB w="9525" cap="flat" cmpd="sng">
                      <a:solidFill>
                        <a:srgbClr val="085C77"/>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03" name="Google Shape;103;p16"/>
          <p:cNvPicPr preferRelativeResize="0"/>
          <p:nvPr/>
        </p:nvPicPr>
        <p:blipFill>
          <a:blip r:embed="rId3">
            <a:alphaModFix/>
          </a:blip>
          <a:stretch>
            <a:fillRect/>
          </a:stretch>
        </p:blipFill>
        <p:spPr>
          <a:xfrm>
            <a:off x="5500875" y="241654"/>
            <a:ext cx="545592" cy="476845"/>
          </a:xfrm>
          <a:prstGeom prst="rect">
            <a:avLst/>
          </a:prstGeom>
          <a:noFill/>
          <a:ln>
            <a:noFill/>
          </a:ln>
        </p:spPr>
      </p:pic>
      <p:pic>
        <p:nvPicPr>
          <p:cNvPr id="104" name="Google Shape;104;p16"/>
          <p:cNvPicPr preferRelativeResize="0"/>
          <p:nvPr/>
        </p:nvPicPr>
        <p:blipFill>
          <a:blip r:embed="rId4">
            <a:alphaModFix/>
          </a:blip>
          <a:stretch>
            <a:fillRect/>
          </a:stretch>
        </p:blipFill>
        <p:spPr>
          <a:xfrm>
            <a:off x="5488684" y="799310"/>
            <a:ext cx="569976" cy="511013"/>
          </a:xfrm>
          <a:prstGeom prst="rect">
            <a:avLst/>
          </a:prstGeom>
          <a:noFill/>
          <a:ln>
            <a:noFill/>
          </a:ln>
        </p:spPr>
      </p:pic>
      <p:pic>
        <p:nvPicPr>
          <p:cNvPr id="105" name="Google Shape;105;p16"/>
          <p:cNvPicPr preferRelativeResize="0"/>
          <p:nvPr/>
        </p:nvPicPr>
        <p:blipFill>
          <a:blip r:embed="rId5">
            <a:alphaModFix/>
          </a:blip>
          <a:stretch>
            <a:fillRect/>
          </a:stretch>
        </p:blipFill>
        <p:spPr>
          <a:xfrm>
            <a:off x="5500872" y="2183418"/>
            <a:ext cx="545592" cy="476845"/>
          </a:xfrm>
          <a:prstGeom prst="rect">
            <a:avLst/>
          </a:prstGeom>
          <a:noFill/>
          <a:ln>
            <a:noFill/>
          </a:ln>
        </p:spPr>
      </p:pic>
      <p:pic>
        <p:nvPicPr>
          <p:cNvPr id="106" name="Google Shape;106;p16"/>
          <p:cNvPicPr preferRelativeResize="0"/>
          <p:nvPr/>
        </p:nvPicPr>
        <p:blipFill>
          <a:blip r:embed="rId6">
            <a:alphaModFix/>
          </a:blip>
          <a:stretch>
            <a:fillRect/>
          </a:stretch>
        </p:blipFill>
        <p:spPr>
          <a:xfrm>
            <a:off x="5500872" y="3002645"/>
            <a:ext cx="545592" cy="476845"/>
          </a:xfrm>
          <a:prstGeom prst="rect">
            <a:avLst/>
          </a:prstGeom>
          <a:noFill/>
          <a:ln>
            <a:noFill/>
          </a:ln>
        </p:spPr>
      </p:pic>
      <p:pic>
        <p:nvPicPr>
          <p:cNvPr id="107" name="Google Shape;107;p16"/>
          <p:cNvPicPr preferRelativeResize="0"/>
          <p:nvPr/>
        </p:nvPicPr>
        <p:blipFill>
          <a:blip r:embed="rId7">
            <a:alphaModFix/>
          </a:blip>
          <a:stretch>
            <a:fillRect/>
          </a:stretch>
        </p:blipFill>
        <p:spPr>
          <a:xfrm>
            <a:off x="5500872" y="3777351"/>
            <a:ext cx="545592" cy="476845"/>
          </a:xfrm>
          <a:prstGeom prst="rect">
            <a:avLst/>
          </a:prstGeom>
          <a:noFill/>
          <a:ln>
            <a:noFill/>
          </a:ln>
        </p:spPr>
      </p:pic>
      <p:sp>
        <p:nvSpPr>
          <p:cNvPr id="108" name="Google Shape;108;p16"/>
          <p:cNvSpPr txBox="1"/>
          <p:nvPr/>
        </p:nvSpPr>
        <p:spPr>
          <a:xfrm>
            <a:off x="229500" y="247850"/>
            <a:ext cx="4832700" cy="1098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400"/>
              </a:spcAft>
              <a:buNone/>
            </a:pPr>
            <a:r>
              <a:rPr lang="en" sz="1800" b="1">
                <a:solidFill>
                  <a:srgbClr val="085C77"/>
                </a:solidFill>
                <a:latin typeface="Open Sans"/>
                <a:ea typeface="Open Sans"/>
                <a:cs typeface="Open Sans"/>
                <a:sym typeface="Open Sans"/>
              </a:rPr>
              <a:t>Stay up to date with the research that comes from your scholars – while making their lives easier.</a:t>
            </a:r>
            <a:endParaRPr sz="1800" b="1">
              <a:solidFill>
                <a:srgbClr val="085C77"/>
              </a:solidFill>
              <a:latin typeface="Open Sans"/>
              <a:ea typeface="Open Sans"/>
              <a:cs typeface="Open Sans"/>
              <a:sym typeface="Open Sans"/>
            </a:endParaRPr>
          </a:p>
        </p:txBody>
      </p:sp>
      <p:pic>
        <p:nvPicPr>
          <p:cNvPr id="109" name="Google Shape;109;p16"/>
          <p:cNvPicPr preferRelativeResize="0"/>
          <p:nvPr/>
        </p:nvPicPr>
        <p:blipFill>
          <a:blip r:embed="rId8">
            <a:alphaModFix/>
          </a:blip>
          <a:stretch>
            <a:fillRect/>
          </a:stretch>
        </p:blipFill>
        <p:spPr>
          <a:xfrm>
            <a:off x="253084" y="1506000"/>
            <a:ext cx="4785543" cy="2906937"/>
          </a:xfrm>
          <a:prstGeom prst="rect">
            <a:avLst/>
          </a:prstGeom>
          <a:noFill/>
          <a:ln w="9525" cap="flat" cmpd="sng">
            <a:solidFill>
              <a:srgbClr val="085C77"/>
            </a:solidFill>
            <a:prstDash val="solid"/>
            <a:round/>
            <a:headEnd type="none" w="sm" len="sm"/>
            <a:tailEnd type="none" w="sm" len="sm"/>
          </a:ln>
        </p:spPr>
      </p:pic>
      <p:pic>
        <p:nvPicPr>
          <p:cNvPr id="110" name="Google Shape;110;p16"/>
          <p:cNvPicPr preferRelativeResize="0"/>
          <p:nvPr/>
        </p:nvPicPr>
        <p:blipFill>
          <a:blip r:embed="rId9">
            <a:alphaModFix/>
          </a:blip>
          <a:stretch>
            <a:fillRect/>
          </a:stretch>
        </p:blipFill>
        <p:spPr>
          <a:xfrm>
            <a:off x="5488675" y="1485359"/>
            <a:ext cx="545592" cy="476845"/>
          </a:xfrm>
          <a:prstGeom prst="rect">
            <a:avLst/>
          </a:prstGeom>
          <a:noFill/>
          <a:ln>
            <a:noFill/>
          </a:ln>
        </p:spPr>
      </p:pic>
    </p:spTree>
  </p:cSld>
  <p:clrMapOvr>
    <a:masterClrMapping/>
  </p:clrMapOvr>
</p:sld>
</file>

<file path=ppt/theme/theme1.xml><?xml version="1.0" encoding="utf-8"?>
<a:theme xmlns:a="http://schemas.openxmlformats.org/drawingml/2006/main" name="ORCID">
  <a:themeElements>
    <a:clrScheme name="Simple Light">
      <a:dk1>
        <a:srgbClr val="212121"/>
      </a:dk1>
      <a:lt1>
        <a:srgbClr val="FAFAFA"/>
      </a:lt1>
      <a:dk2>
        <a:srgbClr val="616161"/>
      </a:dk2>
      <a:lt2>
        <a:srgbClr val="EEEEEE"/>
      </a:lt2>
      <a:accent1>
        <a:srgbClr val="447405"/>
      </a:accent1>
      <a:accent2>
        <a:srgbClr val="003449"/>
      </a:accent2>
      <a:accent3>
        <a:srgbClr val="91548B"/>
      </a:accent3>
      <a:accent4>
        <a:srgbClr val="B71C1C"/>
      </a:accent4>
      <a:accent5>
        <a:srgbClr val="FF6400"/>
      </a:accent5>
      <a:accent6>
        <a:srgbClr val="D7B242"/>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2293</Words>
  <Application>Microsoft Office PowerPoint</Application>
  <PresentationFormat>Presentación en pantalla (16:9)</PresentationFormat>
  <Paragraphs>99</Paragraphs>
  <Slides>15</Slides>
  <Notes>15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15</vt:i4>
      </vt:variant>
    </vt:vector>
  </HeadingPairs>
  <TitlesOfParts>
    <vt:vector size="18" baseType="lpstr">
      <vt:lpstr>Arial</vt:lpstr>
      <vt:lpstr>Open Sans</vt:lpstr>
      <vt:lpstr>ORCID</vt:lpstr>
      <vt:lpstr>ORCID Value Stories</vt:lpstr>
      <vt:lpstr>Why Value Stories?</vt:lpstr>
      <vt:lpstr>ORCID’s value stories are both value propositions and benefit statements</vt:lpstr>
      <vt:lpstr>A lot of input fed into the development of our value stories</vt:lpstr>
      <vt:lpstr>How to use Value Stories</vt:lpstr>
      <vt:lpstr>Please feel free to use these wherever you need to communicate ORCID’s value to your researchers or colleagues</vt:lpstr>
      <vt:lpstr>ORCID’s Value Stories</vt:lpstr>
      <vt:lpstr>Researchers</vt:lpstr>
      <vt:lpstr>Universities and Research Institutions</vt:lpstr>
      <vt:lpstr>Publishers, Associations, and Conferences</vt:lpstr>
      <vt:lpstr>Funders and Facilities</vt:lpstr>
      <vt:lpstr>Policy Makers and Government</vt:lpstr>
      <vt:lpstr>Services and Vendors</vt:lpstr>
      <vt:lpstr>Feedback and Suggestions</vt:lpstr>
      <vt:lpstr>Let us know if you have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ORCID Value Stories</dc:title>
  <dc:creator>CINCEL</dc:creator>
  <cp:lastModifiedBy>CINCEL</cp:lastModifiedBy>
  <cp:revision>1</cp:revision>
  <dcterms:modified xsi:type="dcterms:W3CDTF">2022-03-23T10:55:45Z</dcterms:modified>
</cp:coreProperties>
</file>